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56"/>
  </p:notesMasterIdLst>
  <p:handoutMasterIdLst>
    <p:handoutMasterId r:id="rId57"/>
  </p:handoutMasterIdLst>
  <p:sldIdLst>
    <p:sldId id="479" r:id="rId2"/>
    <p:sldId id="391" r:id="rId3"/>
    <p:sldId id="439" r:id="rId4"/>
    <p:sldId id="487" r:id="rId5"/>
    <p:sldId id="390" r:id="rId6"/>
    <p:sldId id="394" r:id="rId7"/>
    <p:sldId id="426" r:id="rId8"/>
    <p:sldId id="427" r:id="rId9"/>
    <p:sldId id="449" r:id="rId10"/>
    <p:sldId id="488" r:id="rId11"/>
    <p:sldId id="430" r:id="rId12"/>
    <p:sldId id="428" r:id="rId13"/>
    <p:sldId id="441" r:id="rId14"/>
    <p:sldId id="489" r:id="rId15"/>
    <p:sldId id="471" r:id="rId16"/>
    <p:sldId id="475" r:id="rId17"/>
    <p:sldId id="438" r:id="rId18"/>
    <p:sldId id="490" r:id="rId19"/>
    <p:sldId id="408" r:id="rId20"/>
    <p:sldId id="420" r:id="rId21"/>
    <p:sldId id="493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66" r:id="rId39"/>
    <p:sldId id="467" r:id="rId40"/>
    <p:sldId id="468" r:id="rId41"/>
    <p:sldId id="470" r:id="rId42"/>
    <p:sldId id="491" r:id="rId43"/>
    <p:sldId id="477" r:id="rId44"/>
    <p:sldId id="480" r:id="rId45"/>
    <p:sldId id="478" r:id="rId46"/>
    <p:sldId id="397" r:id="rId47"/>
    <p:sldId id="492" r:id="rId48"/>
    <p:sldId id="481" r:id="rId49"/>
    <p:sldId id="482" r:id="rId50"/>
    <p:sldId id="483" r:id="rId51"/>
    <p:sldId id="484" r:id="rId52"/>
    <p:sldId id="485" r:id="rId53"/>
    <p:sldId id="486" r:id="rId54"/>
    <p:sldId id="389" r:id="rId55"/>
  </p:sldIdLst>
  <p:sldSz cx="9144000" cy="6858000" type="screen4x3"/>
  <p:notesSz cx="9777413" cy="66452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F2F8A"/>
    <a:srgbClr val="333399"/>
    <a:srgbClr val="BBBBEB"/>
    <a:srgbClr val="8787DB"/>
    <a:srgbClr val="C5C5FF"/>
    <a:srgbClr val="6363FF"/>
    <a:srgbClr val="9595FF"/>
    <a:srgbClr val="C1C1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954" autoAdjust="0"/>
    <p:restoredTop sz="88762" autoAdjust="0"/>
  </p:normalViewPr>
  <p:slideViewPr>
    <p:cSldViewPr snapToObjects="1">
      <p:cViewPr>
        <p:scale>
          <a:sx n="80" d="100"/>
          <a:sy n="80" d="100"/>
        </p:scale>
        <p:origin x="-618" y="-66"/>
      </p:cViewPr>
      <p:guideLst>
        <p:guide orient="horz" pos="768"/>
        <p:guide pos="336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-708" y="-90"/>
      </p:cViewPr>
      <p:guideLst>
        <p:guide orient="horz" pos="1203"/>
        <p:guide pos="4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320B7-FD93-4A63-A537-7E6DF808D1D8}" type="doc">
      <dgm:prSet loTypeId="urn:microsoft.com/office/officeart/2005/8/layout/cycle1" loCatId="cycle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E17ED116-1F29-48DE-AEFA-DAEB2E7BB39A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B3BD7739-D1CF-4676-AC75-9DA06643B6C7}" type="parTrans" cxnId="{3E44ED8E-D8DF-4059-B570-70531F688DF1}">
      <dgm:prSet/>
      <dgm:spPr/>
      <dgm:t>
        <a:bodyPr/>
        <a:lstStyle/>
        <a:p>
          <a:endParaRPr lang="de-DE"/>
        </a:p>
      </dgm:t>
    </dgm:pt>
    <dgm:pt modelId="{A9802386-2560-4C24-B2D0-C9EE9FB30DDA}" type="sibTrans" cxnId="{3E44ED8E-D8DF-4059-B570-70531F688DF1}">
      <dgm:prSet/>
      <dgm:spPr/>
      <dgm:t>
        <a:bodyPr/>
        <a:lstStyle/>
        <a:p>
          <a:endParaRPr lang="de-DE"/>
        </a:p>
      </dgm:t>
    </dgm:pt>
    <dgm:pt modelId="{E6750393-048B-4BBA-B892-5060F695A12E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9EB2215F-AE3C-4CBE-8A78-EEC0C9426EDA}" type="parTrans" cxnId="{BD36463A-A045-4768-8F7D-AC1686D7BF53}">
      <dgm:prSet/>
      <dgm:spPr/>
      <dgm:t>
        <a:bodyPr/>
        <a:lstStyle/>
        <a:p>
          <a:endParaRPr lang="de-DE"/>
        </a:p>
      </dgm:t>
    </dgm:pt>
    <dgm:pt modelId="{D7D16DF8-F7E1-44ED-8D0F-D0DAD3EB722A}" type="sibTrans" cxnId="{BD36463A-A045-4768-8F7D-AC1686D7BF53}">
      <dgm:prSet/>
      <dgm:spPr/>
      <dgm:t>
        <a:bodyPr/>
        <a:lstStyle/>
        <a:p>
          <a:endParaRPr lang="de-DE"/>
        </a:p>
      </dgm:t>
    </dgm:pt>
    <dgm:pt modelId="{7F2222F2-A4FB-4440-A582-F669CDD02F58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819D6D8D-0B96-4831-9A08-31A4E114A7F3}" type="parTrans" cxnId="{E48B971B-0162-45EC-971E-3559CCB6713B}">
      <dgm:prSet/>
      <dgm:spPr/>
      <dgm:t>
        <a:bodyPr/>
        <a:lstStyle/>
        <a:p>
          <a:endParaRPr lang="de-DE"/>
        </a:p>
      </dgm:t>
    </dgm:pt>
    <dgm:pt modelId="{F0CB1309-95A1-47D4-B5AF-D44308AAF2C2}" type="sibTrans" cxnId="{E48B971B-0162-45EC-971E-3559CCB6713B}">
      <dgm:prSet/>
      <dgm:spPr/>
      <dgm:t>
        <a:bodyPr/>
        <a:lstStyle/>
        <a:p>
          <a:endParaRPr lang="de-DE"/>
        </a:p>
      </dgm:t>
    </dgm:pt>
    <dgm:pt modelId="{AAE3FDCB-A92A-46B3-93D2-9913D2A66D68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69682C80-6CE2-4AC6-A9E4-3EA23F75855A}" type="sibTrans" cxnId="{B0C0FAF4-FAA5-47D9-BF9B-C6D87B112B82}">
      <dgm:prSet/>
      <dgm:spPr/>
      <dgm:t>
        <a:bodyPr/>
        <a:lstStyle/>
        <a:p>
          <a:endParaRPr lang="de-DE"/>
        </a:p>
      </dgm:t>
    </dgm:pt>
    <dgm:pt modelId="{E85AD81D-FEA5-4B69-A354-D8C74F10225F}" type="parTrans" cxnId="{B0C0FAF4-FAA5-47D9-BF9B-C6D87B112B82}">
      <dgm:prSet/>
      <dgm:spPr/>
      <dgm:t>
        <a:bodyPr/>
        <a:lstStyle/>
        <a:p>
          <a:endParaRPr lang="de-DE"/>
        </a:p>
      </dgm:t>
    </dgm:pt>
    <dgm:pt modelId="{5118D1D2-15F5-48FC-8157-BF5AABAFB2CE}" type="pres">
      <dgm:prSet presAssocID="{246320B7-FD93-4A63-A537-7E6DF808D1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D619381-975C-406C-A324-C28D66788E2F}" type="pres">
      <dgm:prSet presAssocID="{AAE3FDCB-A92A-46B3-93D2-9913D2A66D68}" presName="dummy" presStyleCnt="0"/>
      <dgm:spPr/>
    </dgm:pt>
    <dgm:pt modelId="{1F4660CE-B87C-4752-925C-8C7058A1169E}" type="pres">
      <dgm:prSet presAssocID="{AAE3FDCB-A92A-46B3-93D2-9913D2A66D68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B88D4B-3860-4417-A271-8FB423FFE19B}" type="pres">
      <dgm:prSet presAssocID="{69682C80-6CE2-4AC6-A9E4-3EA23F75855A}" presName="sibTrans" presStyleLbl="node1" presStyleIdx="0" presStyleCnt="4"/>
      <dgm:spPr/>
      <dgm:t>
        <a:bodyPr/>
        <a:lstStyle/>
        <a:p>
          <a:endParaRPr lang="de-DE"/>
        </a:p>
      </dgm:t>
    </dgm:pt>
    <dgm:pt modelId="{3791F90D-DE16-4E34-878B-EF8D04FD5AAD}" type="pres">
      <dgm:prSet presAssocID="{E17ED116-1F29-48DE-AEFA-DAEB2E7BB39A}" presName="dummy" presStyleCnt="0"/>
      <dgm:spPr/>
    </dgm:pt>
    <dgm:pt modelId="{B4F6E407-DD7E-45A8-86F8-438FC91A2E2E}" type="pres">
      <dgm:prSet presAssocID="{E17ED116-1F29-48DE-AEFA-DAEB2E7BB39A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C528AF-6D8A-4BAE-8854-8C553270DA8A}" type="pres">
      <dgm:prSet presAssocID="{A9802386-2560-4C24-B2D0-C9EE9FB30DDA}" presName="sibTrans" presStyleLbl="node1" presStyleIdx="1" presStyleCnt="4"/>
      <dgm:spPr/>
      <dgm:t>
        <a:bodyPr/>
        <a:lstStyle/>
        <a:p>
          <a:endParaRPr lang="de-DE"/>
        </a:p>
      </dgm:t>
    </dgm:pt>
    <dgm:pt modelId="{3B734B0C-520F-4EAF-9760-BAFE6A96A26E}" type="pres">
      <dgm:prSet presAssocID="{E6750393-048B-4BBA-B892-5060F695A12E}" presName="dummy" presStyleCnt="0"/>
      <dgm:spPr/>
    </dgm:pt>
    <dgm:pt modelId="{0D0FCCED-4D0E-4DA9-9A57-17CC71E05703}" type="pres">
      <dgm:prSet presAssocID="{E6750393-048B-4BBA-B892-5060F695A12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3B61A5-C732-4E17-91D6-5ADCF3EDC20F}" type="pres">
      <dgm:prSet presAssocID="{D7D16DF8-F7E1-44ED-8D0F-D0DAD3EB722A}" presName="sibTrans" presStyleLbl="node1" presStyleIdx="2" presStyleCnt="4"/>
      <dgm:spPr/>
      <dgm:t>
        <a:bodyPr/>
        <a:lstStyle/>
        <a:p>
          <a:endParaRPr lang="de-DE"/>
        </a:p>
      </dgm:t>
    </dgm:pt>
    <dgm:pt modelId="{E834CF34-12E9-47AB-92D6-67375561237F}" type="pres">
      <dgm:prSet presAssocID="{7F2222F2-A4FB-4440-A582-F669CDD02F58}" presName="dummy" presStyleCnt="0"/>
      <dgm:spPr/>
    </dgm:pt>
    <dgm:pt modelId="{E5C5346B-5D3D-4C6B-B47D-08A0B0E0F16B}" type="pres">
      <dgm:prSet presAssocID="{7F2222F2-A4FB-4440-A582-F669CDD02F5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655A75-3AD4-4B92-8279-B5C59249813B}" type="pres">
      <dgm:prSet presAssocID="{F0CB1309-95A1-47D4-B5AF-D44308AAF2C2}" presName="sibTrans" presStyleLbl="node1" presStyleIdx="3" presStyleCnt="4"/>
      <dgm:spPr/>
      <dgm:t>
        <a:bodyPr/>
        <a:lstStyle/>
        <a:p>
          <a:endParaRPr lang="de-DE"/>
        </a:p>
      </dgm:t>
    </dgm:pt>
  </dgm:ptLst>
  <dgm:cxnLst>
    <dgm:cxn modelId="{9C35F3F0-9853-4CA1-BD88-0C5F8208B101}" type="presOf" srcId="{AAE3FDCB-A92A-46B3-93D2-9913D2A66D68}" destId="{1F4660CE-B87C-4752-925C-8C7058A1169E}" srcOrd="0" destOrd="0" presId="urn:microsoft.com/office/officeart/2005/8/layout/cycle1"/>
    <dgm:cxn modelId="{890FD95D-CB5F-4C89-A041-A77CEA6CBDEA}" type="presOf" srcId="{F0CB1309-95A1-47D4-B5AF-D44308AAF2C2}" destId="{AA655A75-3AD4-4B92-8279-B5C59249813B}" srcOrd="0" destOrd="0" presId="urn:microsoft.com/office/officeart/2005/8/layout/cycle1"/>
    <dgm:cxn modelId="{8BE69E90-2B4F-4833-9820-3CE892BBBE26}" type="presOf" srcId="{D7D16DF8-F7E1-44ED-8D0F-D0DAD3EB722A}" destId="{133B61A5-C732-4E17-91D6-5ADCF3EDC20F}" srcOrd="0" destOrd="0" presId="urn:microsoft.com/office/officeart/2005/8/layout/cycle1"/>
    <dgm:cxn modelId="{80E1C09A-4A00-45E3-AABA-8B0CB57017C0}" type="presOf" srcId="{E17ED116-1F29-48DE-AEFA-DAEB2E7BB39A}" destId="{B4F6E407-DD7E-45A8-86F8-438FC91A2E2E}" srcOrd="0" destOrd="0" presId="urn:microsoft.com/office/officeart/2005/8/layout/cycle1"/>
    <dgm:cxn modelId="{A4DAE9E9-E15E-4007-930F-64F194607029}" type="presOf" srcId="{A9802386-2560-4C24-B2D0-C9EE9FB30DDA}" destId="{54C528AF-6D8A-4BAE-8854-8C553270DA8A}" srcOrd="0" destOrd="0" presId="urn:microsoft.com/office/officeart/2005/8/layout/cycle1"/>
    <dgm:cxn modelId="{3E44ED8E-D8DF-4059-B570-70531F688DF1}" srcId="{246320B7-FD93-4A63-A537-7E6DF808D1D8}" destId="{E17ED116-1F29-48DE-AEFA-DAEB2E7BB39A}" srcOrd="1" destOrd="0" parTransId="{B3BD7739-D1CF-4676-AC75-9DA06643B6C7}" sibTransId="{A9802386-2560-4C24-B2D0-C9EE9FB30DDA}"/>
    <dgm:cxn modelId="{F2396688-B87C-4D09-94F3-4E9BD8B7CF56}" type="presOf" srcId="{246320B7-FD93-4A63-A537-7E6DF808D1D8}" destId="{5118D1D2-15F5-48FC-8157-BF5AABAFB2CE}" srcOrd="0" destOrd="0" presId="urn:microsoft.com/office/officeart/2005/8/layout/cycle1"/>
    <dgm:cxn modelId="{CA1F2B85-66D2-41B2-97CD-BDB70BFC9BE6}" type="presOf" srcId="{7F2222F2-A4FB-4440-A582-F669CDD02F58}" destId="{E5C5346B-5D3D-4C6B-B47D-08A0B0E0F16B}" srcOrd="0" destOrd="0" presId="urn:microsoft.com/office/officeart/2005/8/layout/cycle1"/>
    <dgm:cxn modelId="{BD36463A-A045-4768-8F7D-AC1686D7BF53}" srcId="{246320B7-FD93-4A63-A537-7E6DF808D1D8}" destId="{E6750393-048B-4BBA-B892-5060F695A12E}" srcOrd="2" destOrd="0" parTransId="{9EB2215F-AE3C-4CBE-8A78-EEC0C9426EDA}" sibTransId="{D7D16DF8-F7E1-44ED-8D0F-D0DAD3EB722A}"/>
    <dgm:cxn modelId="{1AE4C54C-39D8-48EA-AB2C-D2B8C4B571D2}" type="presOf" srcId="{69682C80-6CE2-4AC6-A9E4-3EA23F75855A}" destId="{6FB88D4B-3860-4417-A271-8FB423FFE19B}" srcOrd="0" destOrd="0" presId="urn:microsoft.com/office/officeart/2005/8/layout/cycle1"/>
    <dgm:cxn modelId="{7CDD02AE-1103-4E56-9B0C-32E3E08076D2}" type="presOf" srcId="{E6750393-048B-4BBA-B892-5060F695A12E}" destId="{0D0FCCED-4D0E-4DA9-9A57-17CC71E05703}" srcOrd="0" destOrd="0" presId="urn:microsoft.com/office/officeart/2005/8/layout/cycle1"/>
    <dgm:cxn modelId="{E48B971B-0162-45EC-971E-3559CCB6713B}" srcId="{246320B7-FD93-4A63-A537-7E6DF808D1D8}" destId="{7F2222F2-A4FB-4440-A582-F669CDD02F58}" srcOrd="3" destOrd="0" parTransId="{819D6D8D-0B96-4831-9A08-31A4E114A7F3}" sibTransId="{F0CB1309-95A1-47D4-B5AF-D44308AAF2C2}"/>
    <dgm:cxn modelId="{B0C0FAF4-FAA5-47D9-BF9B-C6D87B112B82}" srcId="{246320B7-FD93-4A63-A537-7E6DF808D1D8}" destId="{AAE3FDCB-A92A-46B3-93D2-9913D2A66D68}" srcOrd="0" destOrd="0" parTransId="{E85AD81D-FEA5-4B69-A354-D8C74F10225F}" sibTransId="{69682C80-6CE2-4AC6-A9E4-3EA23F75855A}"/>
    <dgm:cxn modelId="{54B0624B-2D08-4FC3-A942-6C9BC09FC271}" type="presParOf" srcId="{5118D1D2-15F5-48FC-8157-BF5AABAFB2CE}" destId="{2D619381-975C-406C-A324-C28D66788E2F}" srcOrd="0" destOrd="0" presId="urn:microsoft.com/office/officeart/2005/8/layout/cycle1"/>
    <dgm:cxn modelId="{723183AB-E8B2-4A8A-97AF-C527C6C13FDE}" type="presParOf" srcId="{5118D1D2-15F5-48FC-8157-BF5AABAFB2CE}" destId="{1F4660CE-B87C-4752-925C-8C7058A1169E}" srcOrd="1" destOrd="0" presId="urn:microsoft.com/office/officeart/2005/8/layout/cycle1"/>
    <dgm:cxn modelId="{60C9E868-BC60-4C05-B7AE-9735DFB48DC9}" type="presParOf" srcId="{5118D1D2-15F5-48FC-8157-BF5AABAFB2CE}" destId="{6FB88D4B-3860-4417-A271-8FB423FFE19B}" srcOrd="2" destOrd="0" presId="urn:microsoft.com/office/officeart/2005/8/layout/cycle1"/>
    <dgm:cxn modelId="{21D6D06F-D347-4857-80EC-F06B2705C437}" type="presParOf" srcId="{5118D1D2-15F5-48FC-8157-BF5AABAFB2CE}" destId="{3791F90D-DE16-4E34-878B-EF8D04FD5AAD}" srcOrd="3" destOrd="0" presId="urn:microsoft.com/office/officeart/2005/8/layout/cycle1"/>
    <dgm:cxn modelId="{7F6445B4-D70E-4334-97A4-C46E146BE864}" type="presParOf" srcId="{5118D1D2-15F5-48FC-8157-BF5AABAFB2CE}" destId="{B4F6E407-DD7E-45A8-86F8-438FC91A2E2E}" srcOrd="4" destOrd="0" presId="urn:microsoft.com/office/officeart/2005/8/layout/cycle1"/>
    <dgm:cxn modelId="{E9825824-7281-4107-8AB6-2946939580A9}" type="presParOf" srcId="{5118D1D2-15F5-48FC-8157-BF5AABAFB2CE}" destId="{54C528AF-6D8A-4BAE-8854-8C553270DA8A}" srcOrd="5" destOrd="0" presId="urn:microsoft.com/office/officeart/2005/8/layout/cycle1"/>
    <dgm:cxn modelId="{890800EF-290D-4F58-9898-963CD30B0476}" type="presParOf" srcId="{5118D1D2-15F5-48FC-8157-BF5AABAFB2CE}" destId="{3B734B0C-520F-4EAF-9760-BAFE6A96A26E}" srcOrd="6" destOrd="0" presId="urn:microsoft.com/office/officeart/2005/8/layout/cycle1"/>
    <dgm:cxn modelId="{75835D90-9A31-4919-9850-5E5AD059DD5F}" type="presParOf" srcId="{5118D1D2-15F5-48FC-8157-BF5AABAFB2CE}" destId="{0D0FCCED-4D0E-4DA9-9A57-17CC71E05703}" srcOrd="7" destOrd="0" presId="urn:microsoft.com/office/officeart/2005/8/layout/cycle1"/>
    <dgm:cxn modelId="{99B732F0-8927-4845-AD37-728CD2FA63DA}" type="presParOf" srcId="{5118D1D2-15F5-48FC-8157-BF5AABAFB2CE}" destId="{133B61A5-C732-4E17-91D6-5ADCF3EDC20F}" srcOrd="8" destOrd="0" presId="urn:microsoft.com/office/officeart/2005/8/layout/cycle1"/>
    <dgm:cxn modelId="{3BB49D7E-E19D-4EAC-AD95-0956D4775F04}" type="presParOf" srcId="{5118D1D2-15F5-48FC-8157-BF5AABAFB2CE}" destId="{E834CF34-12E9-47AB-92D6-67375561237F}" srcOrd="9" destOrd="0" presId="urn:microsoft.com/office/officeart/2005/8/layout/cycle1"/>
    <dgm:cxn modelId="{D73A4C4E-F2FB-4FBA-A01E-7669B923678D}" type="presParOf" srcId="{5118D1D2-15F5-48FC-8157-BF5AABAFB2CE}" destId="{E5C5346B-5D3D-4C6B-B47D-08A0B0E0F16B}" srcOrd="10" destOrd="0" presId="urn:microsoft.com/office/officeart/2005/8/layout/cycle1"/>
    <dgm:cxn modelId="{0231D85A-A59A-4672-AB68-DB96A63ACBB8}" type="presParOf" srcId="{5118D1D2-15F5-48FC-8157-BF5AABAFB2CE}" destId="{AA655A75-3AD4-4B92-8279-B5C59249813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C4D79-3F24-4732-ABBF-D8FBA10B8B9B}" type="doc">
      <dgm:prSet loTypeId="urn:microsoft.com/office/officeart/2005/8/layout/process1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395E770-5845-4911-ABE0-FCE3762A8E70}">
      <dgm:prSet phldrT="[Text]" custT="1"/>
      <dgm:spPr/>
      <dgm:t>
        <a:bodyPr/>
        <a:lstStyle/>
        <a:p>
          <a:r>
            <a:rPr lang="en-GB" sz="2200" b="1" dirty="0" smtClean="0"/>
            <a:t>Data Capture</a:t>
          </a:r>
          <a:endParaRPr lang="en-GB" sz="2200" b="1" dirty="0"/>
        </a:p>
      </dgm:t>
    </dgm:pt>
    <dgm:pt modelId="{3B5EACA0-1DD3-449C-A232-0F520DBE7C35}" type="parTrans" cxnId="{D2CBC11E-8D2D-4496-A1C4-902D686D1072}">
      <dgm:prSet/>
      <dgm:spPr/>
      <dgm:t>
        <a:bodyPr/>
        <a:lstStyle/>
        <a:p>
          <a:endParaRPr lang="en-GB"/>
        </a:p>
      </dgm:t>
    </dgm:pt>
    <dgm:pt modelId="{A4B76949-66C0-4F5B-9437-F9B11E58D462}" type="sibTrans" cxnId="{D2CBC11E-8D2D-4496-A1C4-902D686D1072}">
      <dgm:prSet/>
      <dgm:spPr/>
      <dgm:t>
        <a:bodyPr/>
        <a:lstStyle/>
        <a:p>
          <a:endParaRPr lang="en-GB"/>
        </a:p>
      </dgm:t>
    </dgm:pt>
    <dgm:pt modelId="{BAA02D76-4C43-47D1-9BF4-90835B06E906}">
      <dgm:prSet phldrT="[Text]" custT="1"/>
      <dgm:spPr/>
      <dgm:t>
        <a:bodyPr/>
        <a:lstStyle/>
        <a:p>
          <a:r>
            <a:rPr lang="en-GB" sz="2200" b="1" dirty="0"/>
            <a:t>OCR</a:t>
          </a:r>
        </a:p>
      </dgm:t>
    </dgm:pt>
    <dgm:pt modelId="{75335B13-FF0A-468F-98FA-19B3CCC084CC}" type="parTrans" cxnId="{212D9524-8751-44D7-8D8D-30D82FBED9FA}">
      <dgm:prSet/>
      <dgm:spPr/>
      <dgm:t>
        <a:bodyPr/>
        <a:lstStyle/>
        <a:p>
          <a:endParaRPr lang="en-GB"/>
        </a:p>
      </dgm:t>
    </dgm:pt>
    <dgm:pt modelId="{24487928-CDD8-4AA9-9EE5-FB7EDC8886CE}" type="sibTrans" cxnId="{212D9524-8751-44D7-8D8D-30D82FBED9FA}">
      <dgm:prSet/>
      <dgm:spPr/>
      <dgm:t>
        <a:bodyPr/>
        <a:lstStyle/>
        <a:p>
          <a:endParaRPr lang="en-GB"/>
        </a:p>
      </dgm:t>
    </dgm:pt>
    <dgm:pt modelId="{275D6C0D-8452-4A01-9620-DBF3A39A4230}">
      <dgm:prSet phldrT="[Text]" custT="1"/>
      <dgm:spPr/>
      <dgm:t>
        <a:bodyPr/>
        <a:lstStyle/>
        <a:p>
          <a:r>
            <a:rPr lang="en-GB" sz="2200" b="1" dirty="0"/>
            <a:t>SAP</a:t>
          </a:r>
          <a:r>
            <a:rPr lang="en-GB" sz="1800" dirty="0"/>
            <a:t> </a:t>
          </a:r>
          <a:r>
            <a:rPr lang="en-GB" sz="1800" dirty="0" smtClean="0"/>
            <a:t>Data Transfer</a:t>
          </a:r>
          <a:endParaRPr lang="en-GB" sz="1800" dirty="0"/>
        </a:p>
      </dgm:t>
    </dgm:pt>
    <dgm:pt modelId="{5271CF4A-5EF2-402C-8993-5D31ECCA826D}" type="parTrans" cxnId="{B90029A3-D696-4347-B247-7375F9971E03}">
      <dgm:prSet/>
      <dgm:spPr/>
      <dgm:t>
        <a:bodyPr/>
        <a:lstStyle/>
        <a:p>
          <a:endParaRPr lang="en-GB"/>
        </a:p>
      </dgm:t>
    </dgm:pt>
    <dgm:pt modelId="{28803355-83C5-45BB-B782-EFB83E75E078}" type="sibTrans" cxnId="{B90029A3-D696-4347-B247-7375F9971E03}">
      <dgm:prSet/>
      <dgm:spPr/>
      <dgm:t>
        <a:bodyPr/>
        <a:lstStyle/>
        <a:p>
          <a:endParaRPr lang="en-GB"/>
        </a:p>
      </dgm:t>
    </dgm:pt>
    <dgm:pt modelId="{6C6A391E-9621-4A7F-A229-C78D32691757}">
      <dgm:prSet custT="1"/>
      <dgm:spPr/>
      <dgm:t>
        <a:bodyPr/>
        <a:lstStyle/>
        <a:p>
          <a:r>
            <a:rPr lang="en-GB" sz="2200" b="1" dirty="0"/>
            <a:t>SAP</a:t>
          </a:r>
          <a:r>
            <a:rPr lang="en-GB" sz="1900" dirty="0"/>
            <a:t>  </a:t>
          </a:r>
          <a:r>
            <a:rPr lang="en-GB" sz="1900" dirty="0" smtClean="0"/>
            <a:t>AP Process</a:t>
          </a:r>
          <a:endParaRPr lang="en-GB" sz="1900" dirty="0"/>
        </a:p>
      </dgm:t>
    </dgm:pt>
    <dgm:pt modelId="{55EC2032-C55C-48CC-8415-B1A7A9A33EC5}" type="parTrans" cxnId="{B113327C-2F9D-4B2F-8DA9-0636BD3C9B57}">
      <dgm:prSet/>
      <dgm:spPr/>
      <dgm:t>
        <a:bodyPr/>
        <a:lstStyle/>
        <a:p>
          <a:endParaRPr lang="en-GB"/>
        </a:p>
      </dgm:t>
    </dgm:pt>
    <dgm:pt modelId="{B106A18E-85C4-4178-B450-8ACD2282EA55}" type="sibTrans" cxnId="{B113327C-2F9D-4B2F-8DA9-0636BD3C9B57}">
      <dgm:prSet/>
      <dgm:spPr/>
      <dgm:t>
        <a:bodyPr/>
        <a:lstStyle/>
        <a:p>
          <a:endParaRPr lang="en-GB"/>
        </a:p>
      </dgm:t>
    </dgm:pt>
    <dgm:pt modelId="{8A456024-D023-4FDE-9D2D-691640702C53}">
      <dgm:prSet custT="1"/>
      <dgm:spPr/>
      <dgm:t>
        <a:bodyPr/>
        <a:lstStyle/>
        <a:p>
          <a:r>
            <a:rPr lang="en-GB" sz="2200" b="1" dirty="0"/>
            <a:t>SAP </a:t>
          </a:r>
          <a:r>
            <a:rPr lang="en-GB" sz="1900" dirty="0" smtClean="0"/>
            <a:t>Archive</a:t>
          </a:r>
          <a:endParaRPr lang="en-GB" sz="1900" dirty="0"/>
        </a:p>
      </dgm:t>
    </dgm:pt>
    <dgm:pt modelId="{7DC89F54-5AE4-445A-BBEE-4C9EDCE51263}" type="parTrans" cxnId="{C01EE1C5-823B-44C6-8583-7DE8D0B5B950}">
      <dgm:prSet/>
      <dgm:spPr/>
      <dgm:t>
        <a:bodyPr/>
        <a:lstStyle/>
        <a:p>
          <a:endParaRPr lang="en-GB"/>
        </a:p>
      </dgm:t>
    </dgm:pt>
    <dgm:pt modelId="{F81F682A-6E4F-45A7-88C7-D7E24054D45D}" type="sibTrans" cxnId="{C01EE1C5-823B-44C6-8583-7DE8D0B5B950}">
      <dgm:prSet/>
      <dgm:spPr/>
      <dgm:t>
        <a:bodyPr/>
        <a:lstStyle/>
        <a:p>
          <a:endParaRPr lang="en-GB"/>
        </a:p>
      </dgm:t>
    </dgm:pt>
    <dgm:pt modelId="{EDD9D11B-2DBC-4F3C-9D18-9D2830563CE4}" type="pres">
      <dgm:prSet presAssocID="{772C4D79-3F24-4732-ABBF-D8FBA10B8B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F09179-E818-402D-9DAB-64C26618DB46}" type="pres">
      <dgm:prSet presAssocID="{0395E770-5845-4911-ABE0-FCE3762A8E70}" presName="node" presStyleLbl="node1" presStyleIdx="0" presStyleCnt="5" custScaleX="106327" custLinFactNeighborX="-967" custLinFactNeighborY="7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F8ADC2-E1E5-48FD-83D0-4DCD245C227B}" type="pres">
      <dgm:prSet presAssocID="{A4B76949-66C0-4F5B-9437-F9B11E58D462}" presName="sibTrans" presStyleLbl="sibTrans2D1" presStyleIdx="0" presStyleCnt="4"/>
      <dgm:spPr/>
      <dgm:t>
        <a:bodyPr/>
        <a:lstStyle/>
        <a:p>
          <a:endParaRPr lang="en-GB"/>
        </a:p>
      </dgm:t>
    </dgm:pt>
    <dgm:pt modelId="{B5CDCEA6-2310-450B-A18F-9C77B0755D7A}" type="pres">
      <dgm:prSet presAssocID="{A4B76949-66C0-4F5B-9437-F9B11E58D462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B43BC290-039C-48A4-AA47-23DBF52FDAD2}" type="pres">
      <dgm:prSet presAssocID="{BAA02D76-4C43-47D1-9BF4-90835B06E90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C4871-698F-46B4-8F58-1319076AA78F}" type="pres">
      <dgm:prSet presAssocID="{24487928-CDD8-4AA9-9EE5-FB7EDC8886CE}" presName="sibTrans" presStyleLbl="sibTrans2D1" presStyleIdx="1" presStyleCnt="4"/>
      <dgm:spPr/>
      <dgm:t>
        <a:bodyPr/>
        <a:lstStyle/>
        <a:p>
          <a:endParaRPr lang="en-GB"/>
        </a:p>
      </dgm:t>
    </dgm:pt>
    <dgm:pt modelId="{70FA6DCA-69C5-4897-B984-01FA22775090}" type="pres">
      <dgm:prSet presAssocID="{24487928-CDD8-4AA9-9EE5-FB7EDC8886CE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1F18A5A-C439-46BB-804A-3E671B979373}" type="pres">
      <dgm:prSet presAssocID="{275D6C0D-8452-4A01-9620-DBF3A39A42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863068-8889-46B4-ABF6-AB526A606C0B}" type="pres">
      <dgm:prSet presAssocID="{28803355-83C5-45BB-B782-EFB83E75E07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F7D95DF2-1322-47C6-96FA-42E5A4D5D7D0}" type="pres">
      <dgm:prSet presAssocID="{28803355-83C5-45BB-B782-EFB83E75E078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4D203540-2EEF-46D5-A0FD-85EE2633B5D5}" type="pres">
      <dgm:prSet presAssocID="{6C6A391E-9621-4A7F-A229-C78D326917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EEAD9E-4148-4BE0-B8A3-6AEAFF4CEAD1}" type="pres">
      <dgm:prSet presAssocID="{B106A18E-85C4-4178-B450-8ACD2282EA55}" presName="sibTrans" presStyleLbl="sibTrans2D1" presStyleIdx="3" presStyleCnt="4"/>
      <dgm:spPr/>
      <dgm:t>
        <a:bodyPr/>
        <a:lstStyle/>
        <a:p>
          <a:endParaRPr lang="en-GB"/>
        </a:p>
      </dgm:t>
    </dgm:pt>
    <dgm:pt modelId="{CC2A0C0B-92C1-4258-9033-63DB59A62E69}" type="pres">
      <dgm:prSet presAssocID="{B106A18E-85C4-4178-B450-8ACD2282EA55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6AD311E9-F77F-4E8F-BCD7-7FC24F4396AA}" type="pres">
      <dgm:prSet presAssocID="{8A456024-D023-4FDE-9D2D-691640702C53}" presName="node" presStyleLbl="node1" presStyleIdx="4" presStyleCnt="5" custLinFactNeighborX="-6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3E4EDE4-68B1-4BA8-8D38-FA3C3A6E497C}" type="presOf" srcId="{B106A18E-85C4-4178-B450-8ACD2282EA55}" destId="{CC2A0C0B-92C1-4258-9033-63DB59A62E69}" srcOrd="1" destOrd="0" presId="urn:microsoft.com/office/officeart/2005/8/layout/process1"/>
    <dgm:cxn modelId="{74AA4B76-EBC3-433B-944E-E16D6884E2D5}" type="presOf" srcId="{0395E770-5845-4911-ABE0-FCE3762A8E70}" destId="{20F09179-E818-402D-9DAB-64C26618DB46}" srcOrd="0" destOrd="0" presId="urn:microsoft.com/office/officeart/2005/8/layout/process1"/>
    <dgm:cxn modelId="{C084A8D7-45F4-4109-972C-E259979EE196}" type="presOf" srcId="{772C4D79-3F24-4732-ABBF-D8FBA10B8B9B}" destId="{EDD9D11B-2DBC-4F3C-9D18-9D2830563CE4}" srcOrd="0" destOrd="0" presId="urn:microsoft.com/office/officeart/2005/8/layout/process1"/>
    <dgm:cxn modelId="{B90029A3-D696-4347-B247-7375F9971E03}" srcId="{772C4D79-3F24-4732-ABBF-D8FBA10B8B9B}" destId="{275D6C0D-8452-4A01-9620-DBF3A39A4230}" srcOrd="2" destOrd="0" parTransId="{5271CF4A-5EF2-402C-8993-5D31ECCA826D}" sibTransId="{28803355-83C5-45BB-B782-EFB83E75E078}"/>
    <dgm:cxn modelId="{FE173792-F02A-48DB-8374-E4B240E6328E}" type="presOf" srcId="{28803355-83C5-45BB-B782-EFB83E75E078}" destId="{F7D95DF2-1322-47C6-96FA-42E5A4D5D7D0}" srcOrd="1" destOrd="0" presId="urn:microsoft.com/office/officeart/2005/8/layout/process1"/>
    <dgm:cxn modelId="{19226BB7-6BB5-41DF-9F12-30A8AE0C0B8F}" type="presOf" srcId="{24487928-CDD8-4AA9-9EE5-FB7EDC8886CE}" destId="{70FA6DCA-69C5-4897-B984-01FA22775090}" srcOrd="1" destOrd="0" presId="urn:microsoft.com/office/officeart/2005/8/layout/process1"/>
    <dgm:cxn modelId="{F2B53234-4477-4EBB-88B0-F14411D50F45}" type="presOf" srcId="{28803355-83C5-45BB-B782-EFB83E75E078}" destId="{DB863068-8889-46B4-ABF6-AB526A606C0B}" srcOrd="0" destOrd="0" presId="urn:microsoft.com/office/officeart/2005/8/layout/process1"/>
    <dgm:cxn modelId="{7E432856-AA1B-4DC5-9F0F-71A3754621B3}" type="presOf" srcId="{8A456024-D023-4FDE-9D2D-691640702C53}" destId="{6AD311E9-F77F-4E8F-BCD7-7FC24F4396AA}" srcOrd="0" destOrd="0" presId="urn:microsoft.com/office/officeart/2005/8/layout/process1"/>
    <dgm:cxn modelId="{0E7D79C2-5E41-4BE6-ACEE-22EF5E48BF85}" type="presOf" srcId="{A4B76949-66C0-4F5B-9437-F9B11E58D462}" destId="{B5CDCEA6-2310-450B-A18F-9C77B0755D7A}" srcOrd="1" destOrd="0" presId="urn:microsoft.com/office/officeart/2005/8/layout/process1"/>
    <dgm:cxn modelId="{B113327C-2F9D-4B2F-8DA9-0636BD3C9B57}" srcId="{772C4D79-3F24-4732-ABBF-D8FBA10B8B9B}" destId="{6C6A391E-9621-4A7F-A229-C78D32691757}" srcOrd="3" destOrd="0" parTransId="{55EC2032-C55C-48CC-8415-B1A7A9A33EC5}" sibTransId="{B106A18E-85C4-4178-B450-8ACD2282EA55}"/>
    <dgm:cxn modelId="{EA580E0C-0971-4BDD-B900-BFC395647488}" type="presOf" srcId="{24487928-CDD8-4AA9-9EE5-FB7EDC8886CE}" destId="{4EEC4871-698F-46B4-8F58-1319076AA78F}" srcOrd="0" destOrd="0" presId="urn:microsoft.com/office/officeart/2005/8/layout/process1"/>
    <dgm:cxn modelId="{C01EE1C5-823B-44C6-8583-7DE8D0B5B950}" srcId="{772C4D79-3F24-4732-ABBF-D8FBA10B8B9B}" destId="{8A456024-D023-4FDE-9D2D-691640702C53}" srcOrd="4" destOrd="0" parTransId="{7DC89F54-5AE4-445A-BBEE-4C9EDCE51263}" sibTransId="{F81F682A-6E4F-45A7-88C7-D7E24054D45D}"/>
    <dgm:cxn modelId="{C018D725-62E2-4ADD-9256-E8D3745B1F2C}" type="presOf" srcId="{A4B76949-66C0-4F5B-9437-F9B11E58D462}" destId="{29F8ADC2-E1E5-48FD-83D0-4DCD245C227B}" srcOrd="0" destOrd="0" presId="urn:microsoft.com/office/officeart/2005/8/layout/process1"/>
    <dgm:cxn modelId="{3C5F5F16-CA90-4630-BE9F-B16761BA3B48}" type="presOf" srcId="{B106A18E-85C4-4178-B450-8ACD2282EA55}" destId="{C9EEAD9E-4148-4BE0-B8A3-6AEAFF4CEAD1}" srcOrd="0" destOrd="0" presId="urn:microsoft.com/office/officeart/2005/8/layout/process1"/>
    <dgm:cxn modelId="{212D9524-8751-44D7-8D8D-30D82FBED9FA}" srcId="{772C4D79-3F24-4732-ABBF-D8FBA10B8B9B}" destId="{BAA02D76-4C43-47D1-9BF4-90835B06E906}" srcOrd="1" destOrd="0" parTransId="{75335B13-FF0A-468F-98FA-19B3CCC084CC}" sibTransId="{24487928-CDD8-4AA9-9EE5-FB7EDC8886CE}"/>
    <dgm:cxn modelId="{D2CBC11E-8D2D-4496-A1C4-902D686D1072}" srcId="{772C4D79-3F24-4732-ABBF-D8FBA10B8B9B}" destId="{0395E770-5845-4911-ABE0-FCE3762A8E70}" srcOrd="0" destOrd="0" parTransId="{3B5EACA0-1DD3-449C-A232-0F520DBE7C35}" sibTransId="{A4B76949-66C0-4F5B-9437-F9B11E58D462}"/>
    <dgm:cxn modelId="{64599B29-FAAF-4AA4-83AE-DE5A7B1E6F70}" type="presOf" srcId="{6C6A391E-9621-4A7F-A229-C78D32691757}" destId="{4D203540-2EEF-46D5-A0FD-85EE2633B5D5}" srcOrd="0" destOrd="0" presId="urn:microsoft.com/office/officeart/2005/8/layout/process1"/>
    <dgm:cxn modelId="{45B6DF47-DD70-44F4-914A-19F883726B94}" type="presOf" srcId="{BAA02D76-4C43-47D1-9BF4-90835B06E906}" destId="{B43BC290-039C-48A4-AA47-23DBF52FDAD2}" srcOrd="0" destOrd="0" presId="urn:microsoft.com/office/officeart/2005/8/layout/process1"/>
    <dgm:cxn modelId="{C9B653DD-A424-4819-B688-9C0DD4EB3B19}" type="presOf" srcId="{275D6C0D-8452-4A01-9620-DBF3A39A4230}" destId="{D1F18A5A-C439-46BB-804A-3E671B979373}" srcOrd="0" destOrd="0" presId="urn:microsoft.com/office/officeart/2005/8/layout/process1"/>
    <dgm:cxn modelId="{2065979E-D527-4189-8AF1-001B09C89FE6}" type="presParOf" srcId="{EDD9D11B-2DBC-4F3C-9D18-9D2830563CE4}" destId="{20F09179-E818-402D-9DAB-64C26618DB46}" srcOrd="0" destOrd="0" presId="urn:microsoft.com/office/officeart/2005/8/layout/process1"/>
    <dgm:cxn modelId="{D8199A52-41D7-45EF-B4F1-312C1FC15817}" type="presParOf" srcId="{EDD9D11B-2DBC-4F3C-9D18-9D2830563CE4}" destId="{29F8ADC2-E1E5-48FD-83D0-4DCD245C227B}" srcOrd="1" destOrd="0" presId="urn:microsoft.com/office/officeart/2005/8/layout/process1"/>
    <dgm:cxn modelId="{055D0A42-7744-4CF6-B3B2-BAD020F42304}" type="presParOf" srcId="{29F8ADC2-E1E5-48FD-83D0-4DCD245C227B}" destId="{B5CDCEA6-2310-450B-A18F-9C77B0755D7A}" srcOrd="0" destOrd="0" presId="urn:microsoft.com/office/officeart/2005/8/layout/process1"/>
    <dgm:cxn modelId="{0C6EE246-0C03-4152-8156-95CE795678D3}" type="presParOf" srcId="{EDD9D11B-2DBC-4F3C-9D18-9D2830563CE4}" destId="{B43BC290-039C-48A4-AA47-23DBF52FDAD2}" srcOrd="2" destOrd="0" presId="urn:microsoft.com/office/officeart/2005/8/layout/process1"/>
    <dgm:cxn modelId="{E0305759-4A48-4758-86F0-8AA5D5DEC877}" type="presParOf" srcId="{EDD9D11B-2DBC-4F3C-9D18-9D2830563CE4}" destId="{4EEC4871-698F-46B4-8F58-1319076AA78F}" srcOrd="3" destOrd="0" presId="urn:microsoft.com/office/officeart/2005/8/layout/process1"/>
    <dgm:cxn modelId="{D5DC66EA-35DD-478B-8E23-4DB837C9B6DE}" type="presParOf" srcId="{4EEC4871-698F-46B4-8F58-1319076AA78F}" destId="{70FA6DCA-69C5-4897-B984-01FA22775090}" srcOrd="0" destOrd="0" presId="urn:microsoft.com/office/officeart/2005/8/layout/process1"/>
    <dgm:cxn modelId="{F156A2FB-ADD6-4F22-AAC5-BEA63FA5778B}" type="presParOf" srcId="{EDD9D11B-2DBC-4F3C-9D18-9D2830563CE4}" destId="{D1F18A5A-C439-46BB-804A-3E671B979373}" srcOrd="4" destOrd="0" presId="urn:microsoft.com/office/officeart/2005/8/layout/process1"/>
    <dgm:cxn modelId="{1E234D25-B7CD-42F0-AB52-F961A8FB3BB8}" type="presParOf" srcId="{EDD9D11B-2DBC-4F3C-9D18-9D2830563CE4}" destId="{DB863068-8889-46B4-ABF6-AB526A606C0B}" srcOrd="5" destOrd="0" presId="urn:microsoft.com/office/officeart/2005/8/layout/process1"/>
    <dgm:cxn modelId="{E1449196-D92F-4FDC-AB0F-421FE9D0DF90}" type="presParOf" srcId="{DB863068-8889-46B4-ABF6-AB526A606C0B}" destId="{F7D95DF2-1322-47C6-96FA-42E5A4D5D7D0}" srcOrd="0" destOrd="0" presId="urn:microsoft.com/office/officeart/2005/8/layout/process1"/>
    <dgm:cxn modelId="{E361C126-96D7-44FB-8DD3-28ADCB235C2F}" type="presParOf" srcId="{EDD9D11B-2DBC-4F3C-9D18-9D2830563CE4}" destId="{4D203540-2EEF-46D5-A0FD-85EE2633B5D5}" srcOrd="6" destOrd="0" presId="urn:microsoft.com/office/officeart/2005/8/layout/process1"/>
    <dgm:cxn modelId="{67AE6E8E-5AB8-4D0B-9E1E-DED7A33FAFC5}" type="presParOf" srcId="{EDD9D11B-2DBC-4F3C-9D18-9D2830563CE4}" destId="{C9EEAD9E-4148-4BE0-B8A3-6AEAFF4CEAD1}" srcOrd="7" destOrd="0" presId="urn:microsoft.com/office/officeart/2005/8/layout/process1"/>
    <dgm:cxn modelId="{002B7C40-9643-4C1D-9A66-A7482EAA8DF7}" type="presParOf" srcId="{C9EEAD9E-4148-4BE0-B8A3-6AEAFF4CEAD1}" destId="{CC2A0C0B-92C1-4258-9033-63DB59A62E69}" srcOrd="0" destOrd="0" presId="urn:microsoft.com/office/officeart/2005/8/layout/process1"/>
    <dgm:cxn modelId="{D20C897C-03D2-4845-9E5D-B3F0C8E11136}" type="presParOf" srcId="{EDD9D11B-2DBC-4F3C-9D18-9D2830563CE4}" destId="{6AD311E9-F77F-4E8F-BCD7-7FC24F4396A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DDE934-6790-4F37-9434-E3982B615569}" type="doc">
      <dgm:prSet loTypeId="urn:microsoft.com/office/officeart/2005/8/layout/chevron2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8648C371-3974-4E36-867C-9CF86D921DBF}">
      <dgm:prSet phldrT="[Text]" custT="1"/>
      <dgm:spPr/>
      <dgm:t>
        <a:bodyPr/>
        <a:lstStyle/>
        <a:p>
          <a:r>
            <a:rPr lang="nl-BE" sz="1300" dirty="0" smtClean="0"/>
            <a:t>Quick</a:t>
          </a:r>
        </a:p>
        <a:p>
          <a:r>
            <a:rPr lang="nl-BE" sz="1300" dirty="0" smtClean="0"/>
            <a:t>analysis</a:t>
          </a:r>
          <a:endParaRPr lang="en-GB" sz="1300" dirty="0"/>
        </a:p>
      </dgm:t>
    </dgm:pt>
    <dgm:pt modelId="{81E4EC8F-C1EA-463D-B977-52D9C1E13B77}" type="parTrans" cxnId="{60CA513D-2BE1-4B51-B085-01F43A6F015C}">
      <dgm:prSet/>
      <dgm:spPr/>
      <dgm:t>
        <a:bodyPr/>
        <a:lstStyle/>
        <a:p>
          <a:endParaRPr lang="en-GB"/>
        </a:p>
      </dgm:t>
    </dgm:pt>
    <dgm:pt modelId="{6E82A404-07BE-493D-BE24-2E5B44C7E5B9}" type="sibTrans" cxnId="{60CA513D-2BE1-4B51-B085-01F43A6F015C}">
      <dgm:prSet/>
      <dgm:spPr/>
      <dgm:t>
        <a:bodyPr/>
        <a:lstStyle/>
        <a:p>
          <a:endParaRPr lang="en-GB"/>
        </a:p>
      </dgm:t>
    </dgm:pt>
    <dgm:pt modelId="{3648CDA1-2B67-44ED-8037-8E46BF945137}">
      <dgm:prSet phldrT="[Text]"/>
      <dgm:spPr/>
      <dgm:t>
        <a:bodyPr/>
        <a:lstStyle/>
        <a:p>
          <a:r>
            <a:rPr lang="nl-BE" dirty="0" smtClean="0"/>
            <a:t>Objective 1 : prepare initial prototype</a:t>
          </a:r>
          <a:endParaRPr lang="en-GB" dirty="0"/>
        </a:p>
      </dgm:t>
    </dgm:pt>
    <dgm:pt modelId="{C9932E9E-75DE-4807-BEEA-EB91BDEF5BEB}" type="parTrans" cxnId="{D14FE747-EF67-4162-8DB2-636C75439E05}">
      <dgm:prSet/>
      <dgm:spPr/>
      <dgm:t>
        <a:bodyPr/>
        <a:lstStyle/>
        <a:p>
          <a:endParaRPr lang="en-GB"/>
        </a:p>
      </dgm:t>
    </dgm:pt>
    <dgm:pt modelId="{BF569DEB-1E74-44DD-982D-E3B5C41FFCFF}" type="sibTrans" cxnId="{D14FE747-EF67-4162-8DB2-636C75439E05}">
      <dgm:prSet/>
      <dgm:spPr/>
      <dgm:t>
        <a:bodyPr/>
        <a:lstStyle/>
        <a:p>
          <a:endParaRPr lang="en-GB"/>
        </a:p>
      </dgm:t>
    </dgm:pt>
    <dgm:pt modelId="{FADC4FFE-B942-47A8-875A-C6792AAA4FAC}">
      <dgm:prSet phldrT="[Text]"/>
      <dgm:spPr/>
      <dgm:t>
        <a:bodyPr/>
        <a:lstStyle/>
        <a:p>
          <a:r>
            <a:rPr lang="nl-BE" dirty="0" smtClean="0"/>
            <a:t>Objective 2 : fixed cost proposal (if required)</a:t>
          </a:r>
          <a:endParaRPr lang="en-GB" dirty="0"/>
        </a:p>
      </dgm:t>
    </dgm:pt>
    <dgm:pt modelId="{6E8580AC-934C-4332-B8F2-59357B1C4E40}" type="parTrans" cxnId="{D27C8650-D15A-4145-BF1C-E4A2C24B400C}">
      <dgm:prSet/>
      <dgm:spPr/>
      <dgm:t>
        <a:bodyPr/>
        <a:lstStyle/>
        <a:p>
          <a:endParaRPr lang="en-GB"/>
        </a:p>
      </dgm:t>
    </dgm:pt>
    <dgm:pt modelId="{D7604685-DCF4-401C-A186-EAEB1BB2CC8E}" type="sibTrans" cxnId="{D27C8650-D15A-4145-BF1C-E4A2C24B400C}">
      <dgm:prSet/>
      <dgm:spPr/>
      <dgm:t>
        <a:bodyPr/>
        <a:lstStyle/>
        <a:p>
          <a:endParaRPr lang="en-GB"/>
        </a:p>
      </dgm:t>
    </dgm:pt>
    <dgm:pt modelId="{52E98465-3172-4385-93EB-C00561C28A33}">
      <dgm:prSet phldrT="[Text]" custT="1"/>
      <dgm:spPr/>
      <dgm:t>
        <a:bodyPr/>
        <a:lstStyle/>
        <a:p>
          <a:r>
            <a:rPr lang="nl-BE" sz="1400" dirty="0" smtClean="0"/>
            <a:t>Blueprint</a:t>
          </a:r>
          <a:endParaRPr lang="en-GB" sz="1000" dirty="0"/>
        </a:p>
      </dgm:t>
    </dgm:pt>
    <dgm:pt modelId="{6F0ABDAE-8919-4F95-9EBD-50DC516852F1}" type="parTrans" cxnId="{D02E21D4-B805-41DB-BB81-13C439664539}">
      <dgm:prSet/>
      <dgm:spPr/>
      <dgm:t>
        <a:bodyPr/>
        <a:lstStyle/>
        <a:p>
          <a:endParaRPr lang="en-GB"/>
        </a:p>
      </dgm:t>
    </dgm:pt>
    <dgm:pt modelId="{3E1F16CF-971B-47D7-ACD1-C62833B4C850}" type="sibTrans" cxnId="{D02E21D4-B805-41DB-BB81-13C439664539}">
      <dgm:prSet/>
      <dgm:spPr/>
      <dgm:t>
        <a:bodyPr/>
        <a:lstStyle/>
        <a:p>
          <a:endParaRPr lang="en-GB"/>
        </a:p>
      </dgm:t>
    </dgm:pt>
    <dgm:pt modelId="{0E7EF42C-05A5-411C-8634-60EA37F7CAED}">
      <dgm:prSet phldrT="[Text]"/>
      <dgm:spPr/>
      <dgm:t>
        <a:bodyPr/>
        <a:lstStyle/>
        <a:p>
          <a:r>
            <a:rPr lang="nl-BE" dirty="0" smtClean="0"/>
            <a:t>Initial prototyping</a:t>
          </a:r>
          <a:endParaRPr lang="en-GB" dirty="0"/>
        </a:p>
      </dgm:t>
    </dgm:pt>
    <dgm:pt modelId="{E703A04B-C724-4834-96CF-0C813E90AC0B}" type="parTrans" cxnId="{A3A5606E-5673-4ED0-B027-3AB331BB0E85}">
      <dgm:prSet/>
      <dgm:spPr/>
      <dgm:t>
        <a:bodyPr/>
        <a:lstStyle/>
        <a:p>
          <a:endParaRPr lang="en-GB"/>
        </a:p>
      </dgm:t>
    </dgm:pt>
    <dgm:pt modelId="{510AFA39-03F3-4D78-8897-922CA547079D}" type="sibTrans" cxnId="{A3A5606E-5673-4ED0-B027-3AB331BB0E85}">
      <dgm:prSet/>
      <dgm:spPr/>
      <dgm:t>
        <a:bodyPr/>
        <a:lstStyle/>
        <a:p>
          <a:endParaRPr lang="en-GB"/>
        </a:p>
      </dgm:t>
    </dgm:pt>
    <dgm:pt modelId="{F7B3048E-CC44-44A1-BA0D-227053D2C712}">
      <dgm:prSet phldrT="[Text]"/>
      <dgm:spPr/>
      <dgm:t>
        <a:bodyPr/>
        <a:lstStyle/>
        <a:p>
          <a:r>
            <a:rPr lang="nl-BE" dirty="0" smtClean="0"/>
            <a:t>Requirement analysis in deep</a:t>
          </a:r>
          <a:endParaRPr lang="en-GB" dirty="0"/>
        </a:p>
      </dgm:t>
    </dgm:pt>
    <dgm:pt modelId="{D12118DA-8CD3-448C-AEDF-C367CF62831B}" type="parTrans" cxnId="{7FDE40DC-6450-4311-AE94-B4FE5FE72D77}">
      <dgm:prSet/>
      <dgm:spPr/>
      <dgm:t>
        <a:bodyPr/>
        <a:lstStyle/>
        <a:p>
          <a:endParaRPr lang="en-GB"/>
        </a:p>
      </dgm:t>
    </dgm:pt>
    <dgm:pt modelId="{BA19C67D-F42D-4D0B-AB4E-810B4FF07D5F}" type="sibTrans" cxnId="{7FDE40DC-6450-4311-AE94-B4FE5FE72D77}">
      <dgm:prSet/>
      <dgm:spPr/>
      <dgm:t>
        <a:bodyPr/>
        <a:lstStyle/>
        <a:p>
          <a:endParaRPr lang="en-GB"/>
        </a:p>
      </dgm:t>
    </dgm:pt>
    <dgm:pt modelId="{655ACA16-484F-4DDF-BAFE-5764DB447F0F}">
      <dgm:prSet phldrT="[Text]" custT="1"/>
      <dgm:spPr/>
      <dgm:t>
        <a:bodyPr/>
        <a:lstStyle/>
        <a:p>
          <a:r>
            <a:rPr lang="nl-BE" sz="1200" dirty="0" smtClean="0"/>
            <a:t>Prototyping</a:t>
          </a:r>
          <a:endParaRPr lang="en-GB" sz="1000" dirty="0"/>
        </a:p>
      </dgm:t>
    </dgm:pt>
    <dgm:pt modelId="{D8E0554E-93D2-4E37-80A1-0DEDA0A16768}" type="parTrans" cxnId="{CEAA8908-8ADE-4ED7-A171-4BC5223CD0B7}">
      <dgm:prSet/>
      <dgm:spPr/>
      <dgm:t>
        <a:bodyPr/>
        <a:lstStyle/>
        <a:p>
          <a:endParaRPr lang="en-GB"/>
        </a:p>
      </dgm:t>
    </dgm:pt>
    <dgm:pt modelId="{94CB7B6D-57CB-4105-B432-C2E32C47A38F}" type="sibTrans" cxnId="{CEAA8908-8ADE-4ED7-A171-4BC5223CD0B7}">
      <dgm:prSet/>
      <dgm:spPr/>
      <dgm:t>
        <a:bodyPr/>
        <a:lstStyle/>
        <a:p>
          <a:endParaRPr lang="en-GB"/>
        </a:p>
      </dgm:t>
    </dgm:pt>
    <dgm:pt modelId="{97982F9F-4052-47A8-AFD9-397B78A54703}">
      <dgm:prSet phldrT="[Text]"/>
      <dgm:spPr/>
      <dgm:t>
        <a:bodyPr/>
        <a:lstStyle/>
        <a:p>
          <a:r>
            <a:rPr lang="nl-BE" dirty="0" smtClean="0"/>
            <a:t>Solution customizing</a:t>
          </a:r>
          <a:endParaRPr lang="en-GB" dirty="0"/>
        </a:p>
      </dgm:t>
    </dgm:pt>
    <dgm:pt modelId="{D2B36A5D-0C76-483B-8DF9-AA7AD88C4E0A}" type="parTrans" cxnId="{016BF45C-3258-4588-A4A2-B6E31EB6EAB7}">
      <dgm:prSet/>
      <dgm:spPr/>
      <dgm:t>
        <a:bodyPr/>
        <a:lstStyle/>
        <a:p>
          <a:endParaRPr lang="en-GB"/>
        </a:p>
      </dgm:t>
    </dgm:pt>
    <dgm:pt modelId="{086AB675-8871-49D7-99CE-B409BB64AFB1}" type="sibTrans" cxnId="{016BF45C-3258-4588-A4A2-B6E31EB6EAB7}">
      <dgm:prSet/>
      <dgm:spPr/>
      <dgm:t>
        <a:bodyPr/>
        <a:lstStyle/>
        <a:p>
          <a:endParaRPr lang="en-GB"/>
        </a:p>
      </dgm:t>
    </dgm:pt>
    <dgm:pt modelId="{72E28EBB-589C-4CE9-8134-08B2AC928F41}">
      <dgm:prSet phldrT="[Text]"/>
      <dgm:spPr/>
      <dgm:t>
        <a:bodyPr/>
        <a:lstStyle/>
        <a:p>
          <a:r>
            <a:rPr lang="nl-BE" dirty="0" smtClean="0"/>
            <a:t>Integration ( scanning – OCR – SAP – document storage ) </a:t>
          </a:r>
          <a:endParaRPr lang="en-GB" dirty="0"/>
        </a:p>
      </dgm:t>
    </dgm:pt>
    <dgm:pt modelId="{D74E078B-7166-48A1-8D59-268218084870}" type="parTrans" cxnId="{E1B1B0CA-D2FD-40E5-836E-F49342833D0D}">
      <dgm:prSet/>
      <dgm:spPr/>
      <dgm:t>
        <a:bodyPr/>
        <a:lstStyle/>
        <a:p>
          <a:endParaRPr lang="en-GB"/>
        </a:p>
      </dgm:t>
    </dgm:pt>
    <dgm:pt modelId="{0AD0B411-A77D-4C84-8467-F568A2EA27CB}" type="sibTrans" cxnId="{E1B1B0CA-D2FD-40E5-836E-F49342833D0D}">
      <dgm:prSet/>
      <dgm:spPr/>
      <dgm:t>
        <a:bodyPr/>
        <a:lstStyle/>
        <a:p>
          <a:endParaRPr lang="en-GB"/>
        </a:p>
      </dgm:t>
    </dgm:pt>
    <dgm:pt modelId="{C8AB38A9-ABF2-44E3-A3C3-F3301F1127F0}">
      <dgm:prSet phldrT="[Text]"/>
      <dgm:spPr/>
      <dgm:t>
        <a:bodyPr/>
        <a:lstStyle/>
        <a:p>
          <a:r>
            <a:rPr lang="nl-BE" dirty="0" smtClean="0"/>
            <a:t>Blueprint document ( solution description/project plan)</a:t>
          </a:r>
          <a:endParaRPr lang="en-GB" dirty="0"/>
        </a:p>
      </dgm:t>
    </dgm:pt>
    <dgm:pt modelId="{B6489E11-457E-46C4-BC5F-058AF4E24755}" type="parTrans" cxnId="{921432E1-D78F-4CA0-8F63-BCA1E7098B4F}">
      <dgm:prSet/>
      <dgm:spPr/>
      <dgm:t>
        <a:bodyPr/>
        <a:lstStyle/>
        <a:p>
          <a:endParaRPr lang="en-GB"/>
        </a:p>
      </dgm:t>
    </dgm:pt>
    <dgm:pt modelId="{794571FF-DE55-498A-9954-37DFB1CE024F}" type="sibTrans" cxnId="{921432E1-D78F-4CA0-8F63-BCA1E7098B4F}">
      <dgm:prSet/>
      <dgm:spPr/>
      <dgm:t>
        <a:bodyPr/>
        <a:lstStyle/>
        <a:p>
          <a:endParaRPr lang="en-GB"/>
        </a:p>
      </dgm:t>
    </dgm:pt>
    <dgm:pt modelId="{0779E32C-FE97-486E-BE2D-58E97B1C477B}">
      <dgm:prSet phldrT="[Text]" custT="1"/>
      <dgm:spPr/>
      <dgm:t>
        <a:bodyPr/>
        <a:lstStyle/>
        <a:p>
          <a:r>
            <a:rPr lang="nl-BE" sz="1400" dirty="0" smtClean="0"/>
            <a:t>Testing</a:t>
          </a:r>
          <a:endParaRPr lang="en-GB" sz="1400" dirty="0"/>
        </a:p>
      </dgm:t>
    </dgm:pt>
    <dgm:pt modelId="{9286A3AF-76ED-44FA-B216-7AF9DD6F60C6}" type="parTrans" cxnId="{3FE2777C-E237-4976-A7FC-7BD8807BDBC2}">
      <dgm:prSet/>
      <dgm:spPr/>
      <dgm:t>
        <a:bodyPr/>
        <a:lstStyle/>
        <a:p>
          <a:endParaRPr lang="en-GB"/>
        </a:p>
      </dgm:t>
    </dgm:pt>
    <dgm:pt modelId="{1CC84E93-2B5C-447A-A917-C97B4CE359E9}" type="sibTrans" cxnId="{3FE2777C-E237-4976-A7FC-7BD8807BDBC2}">
      <dgm:prSet/>
      <dgm:spPr/>
      <dgm:t>
        <a:bodyPr/>
        <a:lstStyle/>
        <a:p>
          <a:endParaRPr lang="en-GB"/>
        </a:p>
      </dgm:t>
    </dgm:pt>
    <dgm:pt modelId="{3A074FBF-69DF-4CC7-937D-1F9736FDE728}">
      <dgm:prSet phldrT="[Text]" custT="1"/>
      <dgm:spPr/>
      <dgm:t>
        <a:bodyPr/>
        <a:lstStyle/>
        <a:p>
          <a:r>
            <a:rPr lang="nl-BE" sz="1400" dirty="0" smtClean="0"/>
            <a:t>Go live</a:t>
          </a:r>
        </a:p>
        <a:p>
          <a:r>
            <a:rPr lang="nl-BE" sz="1400" dirty="0" smtClean="0"/>
            <a:t>Prepar.</a:t>
          </a:r>
          <a:endParaRPr lang="en-GB" sz="1400" dirty="0"/>
        </a:p>
      </dgm:t>
    </dgm:pt>
    <dgm:pt modelId="{070C4FF3-438C-48FC-8363-5672F58D2EBC}" type="parTrans" cxnId="{5C554391-DFA5-4788-8D87-8EB28667DB43}">
      <dgm:prSet/>
      <dgm:spPr/>
      <dgm:t>
        <a:bodyPr/>
        <a:lstStyle/>
        <a:p>
          <a:endParaRPr lang="en-GB"/>
        </a:p>
      </dgm:t>
    </dgm:pt>
    <dgm:pt modelId="{A8A8E842-261A-4D58-8FFB-D2CE1902B664}" type="sibTrans" cxnId="{5C554391-DFA5-4788-8D87-8EB28667DB43}">
      <dgm:prSet/>
      <dgm:spPr/>
      <dgm:t>
        <a:bodyPr/>
        <a:lstStyle/>
        <a:p>
          <a:endParaRPr lang="en-GB"/>
        </a:p>
      </dgm:t>
    </dgm:pt>
    <dgm:pt modelId="{623C99FE-99D0-4A22-BE68-FF35447C3D76}">
      <dgm:prSet phldrT="[Text]"/>
      <dgm:spPr/>
      <dgm:t>
        <a:bodyPr/>
        <a:lstStyle/>
        <a:p>
          <a:r>
            <a:rPr lang="nl-BE" dirty="0" smtClean="0"/>
            <a:t>Userexit developments (if required)</a:t>
          </a:r>
          <a:endParaRPr lang="en-GB" dirty="0"/>
        </a:p>
      </dgm:t>
    </dgm:pt>
    <dgm:pt modelId="{7A60DE63-2AE8-487A-AD0E-1502A8743D7B}" type="parTrans" cxnId="{CB0C7C30-E433-4694-B6D1-B4C087C43ABD}">
      <dgm:prSet/>
      <dgm:spPr/>
      <dgm:t>
        <a:bodyPr/>
        <a:lstStyle/>
        <a:p>
          <a:endParaRPr lang="en-GB"/>
        </a:p>
      </dgm:t>
    </dgm:pt>
    <dgm:pt modelId="{2598B760-8E6B-44A6-84A4-72A8BE4CCD4F}" type="sibTrans" cxnId="{CB0C7C30-E433-4694-B6D1-B4C087C43ABD}">
      <dgm:prSet/>
      <dgm:spPr/>
      <dgm:t>
        <a:bodyPr/>
        <a:lstStyle/>
        <a:p>
          <a:endParaRPr lang="en-GB"/>
        </a:p>
      </dgm:t>
    </dgm:pt>
    <dgm:pt modelId="{71492C6F-7F05-49B0-8D0F-C026E9C027A8}">
      <dgm:prSet/>
      <dgm:spPr/>
      <dgm:t>
        <a:bodyPr/>
        <a:lstStyle/>
        <a:p>
          <a:r>
            <a:rPr lang="nl-BE" dirty="0" smtClean="0"/>
            <a:t>Testing scenario preparation</a:t>
          </a:r>
          <a:endParaRPr lang="en-GB" dirty="0"/>
        </a:p>
      </dgm:t>
    </dgm:pt>
    <dgm:pt modelId="{9AD97A93-FBD2-4281-895B-C7A0BEF34E9C}" type="parTrans" cxnId="{475BE34F-75F3-4545-9E7D-1B8FE14BB1CA}">
      <dgm:prSet/>
      <dgm:spPr/>
      <dgm:t>
        <a:bodyPr/>
        <a:lstStyle/>
        <a:p>
          <a:endParaRPr lang="en-GB"/>
        </a:p>
      </dgm:t>
    </dgm:pt>
    <dgm:pt modelId="{84512D40-54D5-4BC7-A600-ECD28CA628F8}" type="sibTrans" cxnId="{475BE34F-75F3-4545-9E7D-1B8FE14BB1CA}">
      <dgm:prSet/>
      <dgm:spPr/>
      <dgm:t>
        <a:bodyPr/>
        <a:lstStyle/>
        <a:p>
          <a:endParaRPr lang="en-GB"/>
        </a:p>
      </dgm:t>
    </dgm:pt>
    <dgm:pt modelId="{A5C54938-A68B-4E84-9A17-55573D81B5EE}">
      <dgm:prSet/>
      <dgm:spPr/>
      <dgm:t>
        <a:bodyPr/>
        <a:lstStyle/>
        <a:p>
          <a:r>
            <a:rPr lang="nl-BE" dirty="0" smtClean="0"/>
            <a:t>Prototype fine tuning</a:t>
          </a:r>
          <a:endParaRPr lang="en-GB" dirty="0"/>
        </a:p>
      </dgm:t>
    </dgm:pt>
    <dgm:pt modelId="{3F3D5A0A-70DD-4E11-8C4B-19E88E3E9705}" type="parTrans" cxnId="{D1612F64-5B24-4138-BA97-1658152C5974}">
      <dgm:prSet/>
      <dgm:spPr/>
      <dgm:t>
        <a:bodyPr/>
        <a:lstStyle/>
        <a:p>
          <a:endParaRPr lang="en-GB"/>
        </a:p>
      </dgm:t>
    </dgm:pt>
    <dgm:pt modelId="{7B97EB67-C443-425F-B0C4-8D06DE8AEEEF}" type="sibTrans" cxnId="{D1612F64-5B24-4138-BA97-1658152C5974}">
      <dgm:prSet/>
      <dgm:spPr/>
      <dgm:t>
        <a:bodyPr/>
        <a:lstStyle/>
        <a:p>
          <a:endParaRPr lang="en-GB"/>
        </a:p>
      </dgm:t>
    </dgm:pt>
    <dgm:pt modelId="{0FC54998-9B15-4F92-8F49-7A5CE84FC9DC}">
      <dgm:prSet/>
      <dgm:spPr/>
      <dgm:t>
        <a:bodyPr/>
        <a:lstStyle/>
        <a:p>
          <a:r>
            <a:rPr lang="nl-BE" dirty="0" smtClean="0"/>
            <a:t>Knowlegde transfer and documentation</a:t>
          </a:r>
          <a:endParaRPr lang="en-GB" dirty="0"/>
        </a:p>
      </dgm:t>
    </dgm:pt>
    <dgm:pt modelId="{5DEE83E2-D346-40AE-A5DB-37A16CCE89C7}" type="parTrans" cxnId="{2FD8432A-8ABA-499A-8ED0-49B318B73D6F}">
      <dgm:prSet/>
      <dgm:spPr/>
      <dgm:t>
        <a:bodyPr/>
        <a:lstStyle/>
        <a:p>
          <a:endParaRPr lang="en-GB"/>
        </a:p>
      </dgm:t>
    </dgm:pt>
    <dgm:pt modelId="{2CC82A02-08B6-4ADF-8CB7-4753AFDEC284}" type="sibTrans" cxnId="{2FD8432A-8ABA-499A-8ED0-49B318B73D6F}">
      <dgm:prSet/>
      <dgm:spPr/>
      <dgm:t>
        <a:bodyPr/>
        <a:lstStyle/>
        <a:p>
          <a:endParaRPr lang="en-GB"/>
        </a:p>
      </dgm:t>
    </dgm:pt>
    <dgm:pt modelId="{FABECFAE-B433-4583-9FA5-8C0EC1CBA41F}">
      <dgm:prSet/>
      <dgm:spPr/>
      <dgm:t>
        <a:bodyPr/>
        <a:lstStyle/>
        <a:p>
          <a:r>
            <a:rPr lang="nl-BE" dirty="0" smtClean="0"/>
            <a:t>Production system preparation</a:t>
          </a:r>
          <a:endParaRPr lang="en-GB" dirty="0"/>
        </a:p>
      </dgm:t>
    </dgm:pt>
    <dgm:pt modelId="{C51ED869-ECAA-4701-AC26-AF3BE4DFA18F}" type="parTrans" cxnId="{E21B3B20-DDBE-4334-B246-CB588ED5C46C}">
      <dgm:prSet/>
      <dgm:spPr/>
      <dgm:t>
        <a:bodyPr/>
        <a:lstStyle/>
        <a:p>
          <a:endParaRPr lang="en-GB"/>
        </a:p>
      </dgm:t>
    </dgm:pt>
    <dgm:pt modelId="{27938C23-9064-49B7-B92E-6E1F8D361FBB}" type="sibTrans" cxnId="{E21B3B20-DDBE-4334-B246-CB588ED5C46C}">
      <dgm:prSet/>
      <dgm:spPr/>
      <dgm:t>
        <a:bodyPr/>
        <a:lstStyle/>
        <a:p>
          <a:endParaRPr lang="en-GB"/>
        </a:p>
      </dgm:t>
    </dgm:pt>
    <dgm:pt modelId="{8FF778CC-FAA3-4903-B10A-6449018EA49C}">
      <dgm:prSet/>
      <dgm:spPr/>
      <dgm:t>
        <a:bodyPr/>
        <a:lstStyle/>
        <a:p>
          <a:r>
            <a:rPr lang="nl-BE" dirty="0" smtClean="0"/>
            <a:t>Go live</a:t>
          </a:r>
          <a:endParaRPr lang="en-GB" dirty="0"/>
        </a:p>
      </dgm:t>
    </dgm:pt>
    <dgm:pt modelId="{1216FC78-2BDE-4892-A6AD-1293ED038EB2}" type="parTrans" cxnId="{05A127FA-4B52-4E41-A21E-A4A0DC389088}">
      <dgm:prSet/>
      <dgm:spPr/>
      <dgm:t>
        <a:bodyPr/>
        <a:lstStyle/>
        <a:p>
          <a:endParaRPr lang="en-GB"/>
        </a:p>
      </dgm:t>
    </dgm:pt>
    <dgm:pt modelId="{7ADDAF48-4DD4-4B04-A596-67B581527579}" type="sibTrans" cxnId="{05A127FA-4B52-4E41-A21E-A4A0DC389088}">
      <dgm:prSet/>
      <dgm:spPr/>
      <dgm:t>
        <a:bodyPr/>
        <a:lstStyle/>
        <a:p>
          <a:endParaRPr lang="en-GB"/>
        </a:p>
      </dgm:t>
    </dgm:pt>
    <dgm:pt modelId="{57E76993-4B3C-4A45-AEFF-D15779D242E6}" type="pres">
      <dgm:prSet presAssocID="{C0DDE934-6790-4F37-9434-E3982B6155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419599-3342-455C-AB3C-0A34A974E512}" type="pres">
      <dgm:prSet presAssocID="{8648C371-3974-4E36-867C-9CF86D921DBF}" presName="composite" presStyleCnt="0"/>
      <dgm:spPr/>
      <dgm:t>
        <a:bodyPr/>
        <a:lstStyle/>
        <a:p>
          <a:endParaRPr lang="en-GB"/>
        </a:p>
      </dgm:t>
    </dgm:pt>
    <dgm:pt modelId="{0E16AED7-95E0-4A6D-9534-17194B6C423E}" type="pres">
      <dgm:prSet presAssocID="{8648C371-3974-4E36-867C-9CF86D921DBF}" presName="parentText" presStyleLbl="alignNode1" presStyleIdx="0" presStyleCnt="5" custLinFactNeighborX="0" custLinFactNeighborY="-4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96C9EB-72A5-42C2-8AF1-B6273CD89094}" type="pres">
      <dgm:prSet presAssocID="{8648C371-3974-4E36-867C-9CF86D921DBF}" presName="descendantText" presStyleLbl="alignAcc1" presStyleIdx="0" presStyleCnt="5" custLinFactNeighborX="0" custLinFactNeighborY="-7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5629D5-465E-4A4C-90D3-92F5FA26A2CD}" type="pres">
      <dgm:prSet presAssocID="{6E82A404-07BE-493D-BE24-2E5B44C7E5B9}" presName="sp" presStyleCnt="0"/>
      <dgm:spPr/>
      <dgm:t>
        <a:bodyPr/>
        <a:lstStyle/>
        <a:p>
          <a:endParaRPr lang="en-GB"/>
        </a:p>
      </dgm:t>
    </dgm:pt>
    <dgm:pt modelId="{1FA9BEA1-EB24-4871-9C22-EB91E60C00F7}" type="pres">
      <dgm:prSet presAssocID="{52E98465-3172-4385-93EB-C00561C28A33}" presName="composite" presStyleCnt="0"/>
      <dgm:spPr/>
      <dgm:t>
        <a:bodyPr/>
        <a:lstStyle/>
        <a:p>
          <a:endParaRPr lang="en-GB"/>
        </a:p>
      </dgm:t>
    </dgm:pt>
    <dgm:pt modelId="{1382384C-357B-4921-9609-873B854A87EE}" type="pres">
      <dgm:prSet presAssocID="{52E98465-3172-4385-93EB-C00561C28A3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974E60-9274-40CE-84DD-908384C836E7}" type="pres">
      <dgm:prSet presAssocID="{52E98465-3172-4385-93EB-C00561C28A3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4B4C0-3AAF-4FE5-B174-C84998D3196E}" type="pres">
      <dgm:prSet presAssocID="{3E1F16CF-971B-47D7-ACD1-C62833B4C850}" presName="sp" presStyleCnt="0"/>
      <dgm:spPr/>
      <dgm:t>
        <a:bodyPr/>
        <a:lstStyle/>
        <a:p>
          <a:endParaRPr lang="en-GB"/>
        </a:p>
      </dgm:t>
    </dgm:pt>
    <dgm:pt modelId="{3DAB6F36-E9AB-4263-855F-D456C7D3D618}" type="pres">
      <dgm:prSet presAssocID="{655ACA16-484F-4DDF-BAFE-5764DB447F0F}" presName="composite" presStyleCnt="0"/>
      <dgm:spPr/>
      <dgm:t>
        <a:bodyPr/>
        <a:lstStyle/>
        <a:p>
          <a:endParaRPr lang="en-GB"/>
        </a:p>
      </dgm:t>
    </dgm:pt>
    <dgm:pt modelId="{009E5CF7-4632-4F87-9723-C8D0EE7CDAEA}" type="pres">
      <dgm:prSet presAssocID="{655ACA16-484F-4DDF-BAFE-5764DB447F0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81F31F-C1E6-4937-B22E-2C632849D7F7}" type="pres">
      <dgm:prSet presAssocID="{655ACA16-484F-4DDF-BAFE-5764DB447F0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9A59E4-ACAD-40C2-AEE6-83177C5861E5}" type="pres">
      <dgm:prSet presAssocID="{94CB7B6D-57CB-4105-B432-C2E32C47A38F}" presName="sp" presStyleCnt="0"/>
      <dgm:spPr/>
      <dgm:t>
        <a:bodyPr/>
        <a:lstStyle/>
        <a:p>
          <a:endParaRPr lang="en-GB"/>
        </a:p>
      </dgm:t>
    </dgm:pt>
    <dgm:pt modelId="{1DD44602-ACE6-4F93-AB87-D5395F01B0EF}" type="pres">
      <dgm:prSet presAssocID="{0779E32C-FE97-486E-BE2D-58E97B1C477B}" presName="composite" presStyleCnt="0"/>
      <dgm:spPr/>
      <dgm:t>
        <a:bodyPr/>
        <a:lstStyle/>
        <a:p>
          <a:endParaRPr lang="en-GB"/>
        </a:p>
      </dgm:t>
    </dgm:pt>
    <dgm:pt modelId="{16D30200-A6A9-4FD8-BEBF-A9D21095C874}" type="pres">
      <dgm:prSet presAssocID="{0779E32C-FE97-486E-BE2D-58E97B1C477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43032-24D2-45C9-9D3D-E399D0EDD27A}" type="pres">
      <dgm:prSet presAssocID="{0779E32C-FE97-486E-BE2D-58E97B1C477B}" presName="descendantText" presStyleLbl="alignAcc1" presStyleIdx="3" presStyleCnt="5" custLinFactNeighborY="17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B5C74-F2D2-45F5-9AD0-5C1298A2E1B4}" type="pres">
      <dgm:prSet presAssocID="{1CC84E93-2B5C-447A-A917-C97B4CE359E9}" presName="sp" presStyleCnt="0"/>
      <dgm:spPr/>
      <dgm:t>
        <a:bodyPr/>
        <a:lstStyle/>
        <a:p>
          <a:endParaRPr lang="en-GB"/>
        </a:p>
      </dgm:t>
    </dgm:pt>
    <dgm:pt modelId="{54CDD189-72DE-40A8-AC59-E8EB7EAE3A8E}" type="pres">
      <dgm:prSet presAssocID="{3A074FBF-69DF-4CC7-937D-1F9736FDE728}" presName="composite" presStyleCnt="0"/>
      <dgm:spPr/>
      <dgm:t>
        <a:bodyPr/>
        <a:lstStyle/>
        <a:p>
          <a:endParaRPr lang="en-GB"/>
        </a:p>
      </dgm:t>
    </dgm:pt>
    <dgm:pt modelId="{4DE7F284-0EAA-4EEC-B5F6-C84B13DE4EF4}" type="pres">
      <dgm:prSet presAssocID="{3A074FBF-69DF-4CC7-937D-1F9736FDE728}" presName="parentText" presStyleLbl="alignNode1" presStyleIdx="4" presStyleCnt="5" custLinFactNeighborX="0" custLinFactNeighborY="383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47738D-5D5E-4100-ABC4-E35323C3C1E1}" type="pres">
      <dgm:prSet presAssocID="{3A074FBF-69DF-4CC7-937D-1F9736FDE728}" presName="descendantText" presStyleLbl="alignAcc1" presStyleIdx="4" presStyleCnt="5" custLinFactNeighborY="-57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69A3A2-3F96-4F0F-9667-78DD570FB454}" type="presOf" srcId="{FABECFAE-B433-4583-9FA5-8C0EC1CBA41F}" destId="{0347738D-5D5E-4100-ABC4-E35323C3C1E1}" srcOrd="0" destOrd="1" presId="urn:microsoft.com/office/officeart/2005/8/layout/chevron2"/>
    <dgm:cxn modelId="{475BE34F-75F3-4545-9E7D-1B8FE14BB1CA}" srcId="{0779E32C-FE97-486E-BE2D-58E97B1C477B}" destId="{71492C6F-7F05-49B0-8D0F-C026E9C027A8}" srcOrd="0" destOrd="0" parTransId="{9AD97A93-FBD2-4281-895B-C7A0BEF34E9C}" sibTransId="{84512D40-54D5-4BC7-A600-ECD28CA628F8}"/>
    <dgm:cxn modelId="{CB0C7C30-E433-4694-B6D1-B4C087C43ABD}" srcId="{655ACA16-484F-4DDF-BAFE-5764DB447F0F}" destId="{623C99FE-99D0-4A22-BE68-FF35447C3D76}" srcOrd="1" destOrd="0" parTransId="{7A60DE63-2AE8-487A-AD0E-1502A8743D7B}" sibTransId="{2598B760-8E6B-44A6-84A4-72A8BE4CCD4F}"/>
    <dgm:cxn modelId="{4F1665CF-4D8E-4EF8-A879-EF93BCE79AF0}" type="presOf" srcId="{655ACA16-484F-4DDF-BAFE-5764DB447F0F}" destId="{009E5CF7-4632-4F87-9723-C8D0EE7CDAEA}" srcOrd="0" destOrd="0" presId="urn:microsoft.com/office/officeart/2005/8/layout/chevron2"/>
    <dgm:cxn modelId="{9A10D5B3-FB2B-4432-B4C1-AF124D4D9A11}" type="presOf" srcId="{0779E32C-FE97-486E-BE2D-58E97B1C477B}" destId="{16D30200-A6A9-4FD8-BEBF-A9D21095C874}" srcOrd="0" destOrd="0" presId="urn:microsoft.com/office/officeart/2005/8/layout/chevron2"/>
    <dgm:cxn modelId="{BD24D369-B3FB-40A1-AAF1-A3DAA1570AE4}" type="presOf" srcId="{0E7EF42C-05A5-411C-8634-60EA37F7CAED}" destId="{2F974E60-9274-40CE-84DD-908384C836E7}" srcOrd="0" destOrd="0" presId="urn:microsoft.com/office/officeart/2005/8/layout/chevron2"/>
    <dgm:cxn modelId="{2FD8432A-8ABA-499A-8ED0-49B318B73D6F}" srcId="{3A074FBF-69DF-4CC7-937D-1F9736FDE728}" destId="{0FC54998-9B15-4F92-8F49-7A5CE84FC9DC}" srcOrd="0" destOrd="0" parTransId="{5DEE83E2-D346-40AE-A5DB-37A16CCE89C7}" sibTransId="{2CC82A02-08B6-4ADF-8CB7-4753AFDEC284}"/>
    <dgm:cxn modelId="{88491D23-E162-4980-9480-8FE138FCAA8A}" type="presOf" srcId="{623C99FE-99D0-4A22-BE68-FF35447C3D76}" destId="{4781F31F-C1E6-4937-B22E-2C632849D7F7}" srcOrd="0" destOrd="1" presId="urn:microsoft.com/office/officeart/2005/8/layout/chevron2"/>
    <dgm:cxn modelId="{D27C8650-D15A-4145-BF1C-E4A2C24B400C}" srcId="{8648C371-3974-4E36-867C-9CF86D921DBF}" destId="{FADC4FFE-B942-47A8-875A-C6792AAA4FAC}" srcOrd="1" destOrd="0" parTransId="{6E8580AC-934C-4332-B8F2-59357B1C4E40}" sibTransId="{D7604685-DCF4-401C-A186-EAEB1BB2CC8E}"/>
    <dgm:cxn modelId="{60CA513D-2BE1-4B51-B085-01F43A6F015C}" srcId="{C0DDE934-6790-4F37-9434-E3982B615569}" destId="{8648C371-3974-4E36-867C-9CF86D921DBF}" srcOrd="0" destOrd="0" parTransId="{81E4EC8F-C1EA-463D-B977-52D9C1E13B77}" sibTransId="{6E82A404-07BE-493D-BE24-2E5B44C7E5B9}"/>
    <dgm:cxn modelId="{F18BD0C4-9E34-4B6C-93DF-73E128693662}" type="presOf" srcId="{3648CDA1-2B67-44ED-8037-8E46BF945137}" destId="{EB96C9EB-72A5-42C2-8AF1-B6273CD89094}" srcOrd="0" destOrd="0" presId="urn:microsoft.com/office/officeart/2005/8/layout/chevron2"/>
    <dgm:cxn modelId="{75B2A8A4-B5AA-4E00-A932-4780D344F11C}" type="presOf" srcId="{71492C6F-7F05-49B0-8D0F-C026E9C027A8}" destId="{CCE43032-24D2-45C9-9D3D-E399D0EDD27A}" srcOrd="0" destOrd="0" presId="urn:microsoft.com/office/officeart/2005/8/layout/chevron2"/>
    <dgm:cxn modelId="{9127C1E4-C8B0-42D0-A42C-14A34FE259C6}" type="presOf" srcId="{A5C54938-A68B-4E84-9A17-55573D81B5EE}" destId="{CCE43032-24D2-45C9-9D3D-E399D0EDD27A}" srcOrd="0" destOrd="1" presId="urn:microsoft.com/office/officeart/2005/8/layout/chevron2"/>
    <dgm:cxn modelId="{82E1B039-F997-4680-A134-5F00A553ACCC}" type="presOf" srcId="{8648C371-3974-4E36-867C-9CF86D921DBF}" destId="{0E16AED7-95E0-4A6D-9534-17194B6C423E}" srcOrd="0" destOrd="0" presId="urn:microsoft.com/office/officeart/2005/8/layout/chevron2"/>
    <dgm:cxn modelId="{E7FEBB0E-C0B9-4506-BBAC-28B86279F1D2}" type="presOf" srcId="{C0DDE934-6790-4F37-9434-E3982B615569}" destId="{57E76993-4B3C-4A45-AEFF-D15779D242E6}" srcOrd="0" destOrd="0" presId="urn:microsoft.com/office/officeart/2005/8/layout/chevron2"/>
    <dgm:cxn modelId="{5C554391-DFA5-4788-8D87-8EB28667DB43}" srcId="{C0DDE934-6790-4F37-9434-E3982B615569}" destId="{3A074FBF-69DF-4CC7-937D-1F9736FDE728}" srcOrd="4" destOrd="0" parTransId="{070C4FF3-438C-48FC-8363-5672F58D2EBC}" sibTransId="{A8A8E842-261A-4D58-8FFB-D2CE1902B664}"/>
    <dgm:cxn modelId="{BED55D3B-1B1B-4F67-B202-856C611B5050}" type="presOf" srcId="{97982F9F-4052-47A8-AFD9-397B78A54703}" destId="{4781F31F-C1E6-4937-B22E-2C632849D7F7}" srcOrd="0" destOrd="0" presId="urn:microsoft.com/office/officeart/2005/8/layout/chevron2"/>
    <dgm:cxn modelId="{D1612F64-5B24-4138-BA97-1658152C5974}" srcId="{0779E32C-FE97-486E-BE2D-58E97B1C477B}" destId="{A5C54938-A68B-4E84-9A17-55573D81B5EE}" srcOrd="1" destOrd="0" parTransId="{3F3D5A0A-70DD-4E11-8C4B-19E88E3E9705}" sibTransId="{7B97EB67-C443-425F-B0C4-8D06DE8AEEEF}"/>
    <dgm:cxn modelId="{016BF45C-3258-4588-A4A2-B6E31EB6EAB7}" srcId="{655ACA16-484F-4DDF-BAFE-5764DB447F0F}" destId="{97982F9F-4052-47A8-AFD9-397B78A54703}" srcOrd="0" destOrd="0" parTransId="{D2B36A5D-0C76-483B-8DF9-AA7AD88C4E0A}" sibTransId="{086AB675-8871-49D7-99CE-B409BB64AFB1}"/>
    <dgm:cxn modelId="{05A127FA-4B52-4E41-A21E-A4A0DC389088}" srcId="{3A074FBF-69DF-4CC7-937D-1F9736FDE728}" destId="{8FF778CC-FAA3-4903-B10A-6449018EA49C}" srcOrd="2" destOrd="0" parTransId="{1216FC78-2BDE-4892-A6AD-1293ED038EB2}" sibTransId="{7ADDAF48-4DD4-4B04-A596-67B581527579}"/>
    <dgm:cxn modelId="{6CD82CD8-790B-4156-9F80-99F02BD2C802}" type="presOf" srcId="{FADC4FFE-B942-47A8-875A-C6792AAA4FAC}" destId="{EB96C9EB-72A5-42C2-8AF1-B6273CD89094}" srcOrd="0" destOrd="1" presId="urn:microsoft.com/office/officeart/2005/8/layout/chevron2"/>
    <dgm:cxn modelId="{E1B1B0CA-D2FD-40E5-836E-F49342833D0D}" srcId="{655ACA16-484F-4DDF-BAFE-5764DB447F0F}" destId="{72E28EBB-589C-4CE9-8134-08B2AC928F41}" srcOrd="2" destOrd="0" parTransId="{D74E078B-7166-48A1-8D59-268218084870}" sibTransId="{0AD0B411-A77D-4C84-8467-F568A2EA27CB}"/>
    <dgm:cxn modelId="{A8CF6817-D072-45FA-B7E9-13A98EDEDBC2}" type="presOf" srcId="{C8AB38A9-ABF2-44E3-A3C3-F3301F1127F0}" destId="{2F974E60-9274-40CE-84DD-908384C836E7}" srcOrd="0" destOrd="2" presId="urn:microsoft.com/office/officeart/2005/8/layout/chevron2"/>
    <dgm:cxn modelId="{D6F752C3-D7A3-48E8-8FB2-E32F2ABF173C}" type="presOf" srcId="{8FF778CC-FAA3-4903-B10A-6449018EA49C}" destId="{0347738D-5D5E-4100-ABC4-E35323C3C1E1}" srcOrd="0" destOrd="2" presId="urn:microsoft.com/office/officeart/2005/8/layout/chevron2"/>
    <dgm:cxn modelId="{921432E1-D78F-4CA0-8F63-BCA1E7098B4F}" srcId="{52E98465-3172-4385-93EB-C00561C28A33}" destId="{C8AB38A9-ABF2-44E3-A3C3-F3301F1127F0}" srcOrd="2" destOrd="0" parTransId="{B6489E11-457E-46C4-BC5F-058AF4E24755}" sibTransId="{794571FF-DE55-498A-9954-37DFB1CE024F}"/>
    <dgm:cxn modelId="{3FE2777C-E237-4976-A7FC-7BD8807BDBC2}" srcId="{C0DDE934-6790-4F37-9434-E3982B615569}" destId="{0779E32C-FE97-486E-BE2D-58E97B1C477B}" srcOrd="3" destOrd="0" parTransId="{9286A3AF-76ED-44FA-B216-7AF9DD6F60C6}" sibTransId="{1CC84E93-2B5C-447A-A917-C97B4CE359E9}"/>
    <dgm:cxn modelId="{D14FE747-EF67-4162-8DB2-636C75439E05}" srcId="{8648C371-3974-4E36-867C-9CF86D921DBF}" destId="{3648CDA1-2B67-44ED-8037-8E46BF945137}" srcOrd="0" destOrd="0" parTransId="{C9932E9E-75DE-4807-BEEA-EB91BDEF5BEB}" sibTransId="{BF569DEB-1E74-44DD-982D-E3B5C41FFCFF}"/>
    <dgm:cxn modelId="{A3A5606E-5673-4ED0-B027-3AB331BB0E85}" srcId="{52E98465-3172-4385-93EB-C00561C28A33}" destId="{0E7EF42C-05A5-411C-8634-60EA37F7CAED}" srcOrd="0" destOrd="0" parTransId="{E703A04B-C724-4834-96CF-0C813E90AC0B}" sibTransId="{510AFA39-03F3-4D78-8897-922CA547079D}"/>
    <dgm:cxn modelId="{DECC835D-8B58-4ED7-BE10-9E8A1BFD9613}" type="presOf" srcId="{0FC54998-9B15-4F92-8F49-7A5CE84FC9DC}" destId="{0347738D-5D5E-4100-ABC4-E35323C3C1E1}" srcOrd="0" destOrd="0" presId="urn:microsoft.com/office/officeart/2005/8/layout/chevron2"/>
    <dgm:cxn modelId="{48D52BE8-B464-47F6-A576-43AEE102217F}" type="presOf" srcId="{52E98465-3172-4385-93EB-C00561C28A33}" destId="{1382384C-357B-4921-9609-873B854A87EE}" srcOrd="0" destOrd="0" presId="urn:microsoft.com/office/officeart/2005/8/layout/chevron2"/>
    <dgm:cxn modelId="{8FE982C5-3DAE-4303-A91E-130256B798EA}" type="presOf" srcId="{72E28EBB-589C-4CE9-8134-08B2AC928F41}" destId="{4781F31F-C1E6-4937-B22E-2C632849D7F7}" srcOrd="0" destOrd="2" presId="urn:microsoft.com/office/officeart/2005/8/layout/chevron2"/>
    <dgm:cxn modelId="{D02E21D4-B805-41DB-BB81-13C439664539}" srcId="{C0DDE934-6790-4F37-9434-E3982B615569}" destId="{52E98465-3172-4385-93EB-C00561C28A33}" srcOrd="1" destOrd="0" parTransId="{6F0ABDAE-8919-4F95-9EBD-50DC516852F1}" sibTransId="{3E1F16CF-971B-47D7-ACD1-C62833B4C850}"/>
    <dgm:cxn modelId="{B3E2E05B-D540-4408-B785-57A8D3988742}" type="presOf" srcId="{3A074FBF-69DF-4CC7-937D-1F9736FDE728}" destId="{4DE7F284-0EAA-4EEC-B5F6-C84B13DE4EF4}" srcOrd="0" destOrd="0" presId="urn:microsoft.com/office/officeart/2005/8/layout/chevron2"/>
    <dgm:cxn modelId="{4F7A1440-5E0E-4FFD-BB47-608952F350D1}" type="presOf" srcId="{F7B3048E-CC44-44A1-BA0D-227053D2C712}" destId="{2F974E60-9274-40CE-84DD-908384C836E7}" srcOrd="0" destOrd="1" presId="urn:microsoft.com/office/officeart/2005/8/layout/chevron2"/>
    <dgm:cxn modelId="{7FDE40DC-6450-4311-AE94-B4FE5FE72D77}" srcId="{52E98465-3172-4385-93EB-C00561C28A33}" destId="{F7B3048E-CC44-44A1-BA0D-227053D2C712}" srcOrd="1" destOrd="0" parTransId="{D12118DA-8CD3-448C-AEDF-C367CF62831B}" sibTransId="{BA19C67D-F42D-4D0B-AB4E-810B4FF07D5F}"/>
    <dgm:cxn modelId="{CEAA8908-8ADE-4ED7-A171-4BC5223CD0B7}" srcId="{C0DDE934-6790-4F37-9434-E3982B615569}" destId="{655ACA16-484F-4DDF-BAFE-5764DB447F0F}" srcOrd="2" destOrd="0" parTransId="{D8E0554E-93D2-4E37-80A1-0DEDA0A16768}" sibTransId="{94CB7B6D-57CB-4105-B432-C2E32C47A38F}"/>
    <dgm:cxn modelId="{E21B3B20-DDBE-4334-B246-CB588ED5C46C}" srcId="{3A074FBF-69DF-4CC7-937D-1F9736FDE728}" destId="{FABECFAE-B433-4583-9FA5-8C0EC1CBA41F}" srcOrd="1" destOrd="0" parTransId="{C51ED869-ECAA-4701-AC26-AF3BE4DFA18F}" sibTransId="{27938C23-9064-49B7-B92E-6E1F8D361FBB}"/>
    <dgm:cxn modelId="{907E358D-365F-4D26-83BB-0FC3F7C92E70}" type="presParOf" srcId="{57E76993-4B3C-4A45-AEFF-D15779D242E6}" destId="{20419599-3342-455C-AB3C-0A34A974E512}" srcOrd="0" destOrd="0" presId="urn:microsoft.com/office/officeart/2005/8/layout/chevron2"/>
    <dgm:cxn modelId="{A3CA06E7-2272-49C9-BE7E-8112A03790E8}" type="presParOf" srcId="{20419599-3342-455C-AB3C-0A34A974E512}" destId="{0E16AED7-95E0-4A6D-9534-17194B6C423E}" srcOrd="0" destOrd="0" presId="urn:microsoft.com/office/officeart/2005/8/layout/chevron2"/>
    <dgm:cxn modelId="{BB1E5F85-BB92-4C0E-BE85-3ADE9E5EF24A}" type="presParOf" srcId="{20419599-3342-455C-AB3C-0A34A974E512}" destId="{EB96C9EB-72A5-42C2-8AF1-B6273CD89094}" srcOrd="1" destOrd="0" presId="urn:microsoft.com/office/officeart/2005/8/layout/chevron2"/>
    <dgm:cxn modelId="{4564611A-88BB-4DB6-B343-5B94EEE4FE7B}" type="presParOf" srcId="{57E76993-4B3C-4A45-AEFF-D15779D242E6}" destId="{795629D5-465E-4A4C-90D3-92F5FA26A2CD}" srcOrd="1" destOrd="0" presId="urn:microsoft.com/office/officeart/2005/8/layout/chevron2"/>
    <dgm:cxn modelId="{31202AC1-8A85-4271-9C70-FFB4C3F1620D}" type="presParOf" srcId="{57E76993-4B3C-4A45-AEFF-D15779D242E6}" destId="{1FA9BEA1-EB24-4871-9C22-EB91E60C00F7}" srcOrd="2" destOrd="0" presId="urn:microsoft.com/office/officeart/2005/8/layout/chevron2"/>
    <dgm:cxn modelId="{AA96AA74-2E63-48CE-9E83-063F8E4E846B}" type="presParOf" srcId="{1FA9BEA1-EB24-4871-9C22-EB91E60C00F7}" destId="{1382384C-357B-4921-9609-873B854A87EE}" srcOrd="0" destOrd="0" presId="urn:microsoft.com/office/officeart/2005/8/layout/chevron2"/>
    <dgm:cxn modelId="{6828BF6F-84E6-4CFA-BEB0-37465301096E}" type="presParOf" srcId="{1FA9BEA1-EB24-4871-9C22-EB91E60C00F7}" destId="{2F974E60-9274-40CE-84DD-908384C836E7}" srcOrd="1" destOrd="0" presId="urn:microsoft.com/office/officeart/2005/8/layout/chevron2"/>
    <dgm:cxn modelId="{E288A991-31AF-4F80-9D70-FAFE36F7B4DA}" type="presParOf" srcId="{57E76993-4B3C-4A45-AEFF-D15779D242E6}" destId="{6B24B4C0-3AAF-4FE5-B174-C84998D3196E}" srcOrd="3" destOrd="0" presId="urn:microsoft.com/office/officeart/2005/8/layout/chevron2"/>
    <dgm:cxn modelId="{D324F349-4BA4-4FF9-A4C1-E57ABE5D6721}" type="presParOf" srcId="{57E76993-4B3C-4A45-AEFF-D15779D242E6}" destId="{3DAB6F36-E9AB-4263-855F-D456C7D3D618}" srcOrd="4" destOrd="0" presId="urn:microsoft.com/office/officeart/2005/8/layout/chevron2"/>
    <dgm:cxn modelId="{2C30CBAF-FCC7-48F7-BB99-8CA3496B6A5B}" type="presParOf" srcId="{3DAB6F36-E9AB-4263-855F-D456C7D3D618}" destId="{009E5CF7-4632-4F87-9723-C8D0EE7CDAEA}" srcOrd="0" destOrd="0" presId="urn:microsoft.com/office/officeart/2005/8/layout/chevron2"/>
    <dgm:cxn modelId="{D96CDF2B-32D5-4A9E-B320-875DF724A13F}" type="presParOf" srcId="{3DAB6F36-E9AB-4263-855F-D456C7D3D618}" destId="{4781F31F-C1E6-4937-B22E-2C632849D7F7}" srcOrd="1" destOrd="0" presId="urn:microsoft.com/office/officeart/2005/8/layout/chevron2"/>
    <dgm:cxn modelId="{BD7C2491-6458-4086-B772-C37F54A0FC5B}" type="presParOf" srcId="{57E76993-4B3C-4A45-AEFF-D15779D242E6}" destId="{6A9A59E4-ACAD-40C2-AEE6-83177C5861E5}" srcOrd="5" destOrd="0" presId="urn:microsoft.com/office/officeart/2005/8/layout/chevron2"/>
    <dgm:cxn modelId="{92C40963-281D-4F72-8308-945F6515F023}" type="presParOf" srcId="{57E76993-4B3C-4A45-AEFF-D15779D242E6}" destId="{1DD44602-ACE6-4F93-AB87-D5395F01B0EF}" srcOrd="6" destOrd="0" presId="urn:microsoft.com/office/officeart/2005/8/layout/chevron2"/>
    <dgm:cxn modelId="{ECD206FB-373A-4950-B481-AAB4801C0990}" type="presParOf" srcId="{1DD44602-ACE6-4F93-AB87-D5395F01B0EF}" destId="{16D30200-A6A9-4FD8-BEBF-A9D21095C874}" srcOrd="0" destOrd="0" presId="urn:microsoft.com/office/officeart/2005/8/layout/chevron2"/>
    <dgm:cxn modelId="{5D3A2D65-9314-4A49-8E83-9FF7E728D25E}" type="presParOf" srcId="{1DD44602-ACE6-4F93-AB87-D5395F01B0EF}" destId="{CCE43032-24D2-45C9-9D3D-E399D0EDD27A}" srcOrd="1" destOrd="0" presId="urn:microsoft.com/office/officeart/2005/8/layout/chevron2"/>
    <dgm:cxn modelId="{D1302AB6-ADF1-4C5F-9A60-6CB641B991A1}" type="presParOf" srcId="{57E76993-4B3C-4A45-AEFF-D15779D242E6}" destId="{DBDB5C74-F2D2-45F5-9AD0-5C1298A2E1B4}" srcOrd="7" destOrd="0" presId="urn:microsoft.com/office/officeart/2005/8/layout/chevron2"/>
    <dgm:cxn modelId="{A1CB049A-47DD-4E9B-9115-2B6F8EB4C2C2}" type="presParOf" srcId="{57E76993-4B3C-4A45-AEFF-D15779D242E6}" destId="{54CDD189-72DE-40A8-AC59-E8EB7EAE3A8E}" srcOrd="8" destOrd="0" presId="urn:microsoft.com/office/officeart/2005/8/layout/chevron2"/>
    <dgm:cxn modelId="{5B41AE62-7E53-44D9-A8B0-833FE7E4666B}" type="presParOf" srcId="{54CDD189-72DE-40A8-AC59-E8EB7EAE3A8E}" destId="{4DE7F284-0EAA-4EEC-B5F6-C84B13DE4EF4}" srcOrd="0" destOrd="0" presId="urn:microsoft.com/office/officeart/2005/8/layout/chevron2"/>
    <dgm:cxn modelId="{9CA5273C-C94C-41EC-95C0-31ABC3518212}" type="presParOf" srcId="{54CDD189-72DE-40A8-AC59-E8EB7EAE3A8E}" destId="{0347738D-5D5E-4100-ABC4-E35323C3C1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50257-1110-4CA8-8F88-48BF5E5B3709}" type="doc">
      <dgm:prSet loTypeId="urn:microsoft.com/office/officeart/2005/8/layout/v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B58181E2-5F47-4578-97A9-E479F33B9FD9}">
      <dgm:prSet phldrT="[Text]" custT="1"/>
      <dgm:spPr/>
      <dgm:t>
        <a:bodyPr/>
        <a:lstStyle/>
        <a:p>
          <a:r>
            <a:rPr lang="nl-BE" sz="2400" dirty="0" smtClean="0"/>
            <a:t>Hardware</a:t>
          </a:r>
          <a:endParaRPr lang="en-GB" sz="2400" dirty="0"/>
        </a:p>
      </dgm:t>
    </dgm:pt>
    <dgm:pt modelId="{079132A1-AF98-43A5-91E8-544EF5EBF325}" type="parTrans" cxnId="{CFAF9B7A-5806-49FF-AF2F-32DF2A597CBB}">
      <dgm:prSet/>
      <dgm:spPr/>
      <dgm:t>
        <a:bodyPr/>
        <a:lstStyle/>
        <a:p>
          <a:endParaRPr lang="en-GB"/>
        </a:p>
      </dgm:t>
    </dgm:pt>
    <dgm:pt modelId="{653267BA-5D95-4FB3-994B-ECEA7B6B0A52}" type="sibTrans" cxnId="{CFAF9B7A-5806-49FF-AF2F-32DF2A597CBB}">
      <dgm:prSet/>
      <dgm:spPr/>
      <dgm:t>
        <a:bodyPr/>
        <a:lstStyle/>
        <a:p>
          <a:endParaRPr lang="en-GB"/>
        </a:p>
      </dgm:t>
    </dgm:pt>
    <dgm:pt modelId="{BF5922E7-D448-45B0-BC6A-4EDB7599D490}">
      <dgm:prSet phldrT="[Text]"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Scanner </a:t>
          </a:r>
          <a:endParaRPr lang="en-GB" sz="1800" dirty="0">
            <a:solidFill>
              <a:srgbClr val="2F2F8A"/>
            </a:solidFill>
          </a:endParaRPr>
        </a:p>
      </dgm:t>
    </dgm:pt>
    <dgm:pt modelId="{809E1539-CBF2-46D9-9F3B-03C046BECF4F}" type="parTrans" cxnId="{2DFC37AC-852C-4FD2-A61D-7E030EEF681A}">
      <dgm:prSet/>
      <dgm:spPr/>
      <dgm:t>
        <a:bodyPr/>
        <a:lstStyle/>
        <a:p>
          <a:endParaRPr lang="en-GB"/>
        </a:p>
      </dgm:t>
    </dgm:pt>
    <dgm:pt modelId="{673BE06C-EF74-4105-AEBB-477F78A2B6B7}" type="sibTrans" cxnId="{2DFC37AC-852C-4FD2-A61D-7E030EEF681A}">
      <dgm:prSet/>
      <dgm:spPr/>
      <dgm:t>
        <a:bodyPr/>
        <a:lstStyle/>
        <a:p>
          <a:endParaRPr lang="en-GB"/>
        </a:p>
      </dgm:t>
    </dgm:pt>
    <dgm:pt modelId="{013A60AA-B157-4AE1-A2B9-0F5B60917366}">
      <dgm:prSet phldrT="[Text]"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OCR</a:t>
          </a:r>
          <a:endParaRPr lang="en-GB" sz="1800" dirty="0">
            <a:solidFill>
              <a:srgbClr val="2F2F8A"/>
            </a:solidFill>
          </a:endParaRPr>
        </a:p>
      </dgm:t>
    </dgm:pt>
    <dgm:pt modelId="{5394F789-5546-4D18-9C2C-C3B3524A8641}" type="parTrans" cxnId="{083DB042-29B5-4ABD-A1FE-9F33E3798DB2}">
      <dgm:prSet/>
      <dgm:spPr/>
      <dgm:t>
        <a:bodyPr/>
        <a:lstStyle/>
        <a:p>
          <a:endParaRPr lang="en-GB"/>
        </a:p>
      </dgm:t>
    </dgm:pt>
    <dgm:pt modelId="{95504408-6A4A-417A-AAE3-3D2DF3F243AD}" type="sibTrans" cxnId="{083DB042-29B5-4ABD-A1FE-9F33E3798DB2}">
      <dgm:prSet/>
      <dgm:spPr/>
      <dgm:t>
        <a:bodyPr/>
        <a:lstStyle/>
        <a:p>
          <a:endParaRPr lang="en-GB"/>
        </a:p>
      </dgm:t>
    </dgm:pt>
    <dgm:pt modelId="{2F3A5999-E498-4BFE-B919-5FD011E4FAE5}">
      <dgm:prSet phldrT="[Text]" custT="1"/>
      <dgm:spPr/>
      <dgm:t>
        <a:bodyPr/>
        <a:lstStyle/>
        <a:p>
          <a:r>
            <a:rPr lang="nl-BE" sz="2400" dirty="0" smtClean="0"/>
            <a:t>Software</a:t>
          </a:r>
          <a:endParaRPr lang="en-GB" sz="2400" dirty="0"/>
        </a:p>
      </dgm:t>
    </dgm:pt>
    <dgm:pt modelId="{7848E8C0-26D1-4D4A-93BD-AEBC2BEEE272}" type="parTrans" cxnId="{2F9D32BC-6B2E-42D0-A89B-968ABB250094}">
      <dgm:prSet/>
      <dgm:spPr/>
      <dgm:t>
        <a:bodyPr/>
        <a:lstStyle/>
        <a:p>
          <a:endParaRPr lang="en-GB"/>
        </a:p>
      </dgm:t>
    </dgm:pt>
    <dgm:pt modelId="{8B9BE73A-288E-424A-9A6C-A3F2E6CE022A}" type="sibTrans" cxnId="{2F9D32BC-6B2E-42D0-A89B-968ABB250094}">
      <dgm:prSet/>
      <dgm:spPr/>
      <dgm:t>
        <a:bodyPr/>
        <a:lstStyle/>
        <a:p>
          <a:endParaRPr lang="en-GB"/>
        </a:p>
      </dgm:t>
    </dgm:pt>
    <dgm:pt modelId="{AC6E18CB-6771-4BFD-A6AA-2389CBD4A4FD}">
      <dgm:prSet phldrT="[Text]"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Scanning application</a:t>
          </a:r>
          <a:endParaRPr lang="en-GB" sz="1800" dirty="0">
            <a:solidFill>
              <a:srgbClr val="2F2F8A"/>
            </a:solidFill>
          </a:endParaRPr>
        </a:p>
      </dgm:t>
    </dgm:pt>
    <dgm:pt modelId="{442D5176-72F9-43CF-9511-4100BA822E50}" type="parTrans" cxnId="{A585A647-6B82-4B6D-9E14-74A2EAC710CB}">
      <dgm:prSet/>
      <dgm:spPr/>
      <dgm:t>
        <a:bodyPr/>
        <a:lstStyle/>
        <a:p>
          <a:endParaRPr lang="en-GB"/>
        </a:p>
      </dgm:t>
    </dgm:pt>
    <dgm:pt modelId="{556C3A07-4FB7-4280-9EF0-830746B41F2A}" type="sibTrans" cxnId="{A585A647-6B82-4B6D-9E14-74A2EAC710CB}">
      <dgm:prSet/>
      <dgm:spPr/>
      <dgm:t>
        <a:bodyPr/>
        <a:lstStyle/>
        <a:p>
          <a:endParaRPr lang="en-GB"/>
        </a:p>
      </dgm:t>
    </dgm:pt>
    <dgm:pt modelId="{2FACC6C3-9E34-47C8-A61C-EAFB943C13E8}">
      <dgm:prSet phldrT="[Text]"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OCR application</a:t>
          </a:r>
          <a:endParaRPr lang="en-GB" sz="1800" dirty="0">
            <a:solidFill>
              <a:srgbClr val="2F2F8A"/>
            </a:solidFill>
          </a:endParaRPr>
        </a:p>
      </dgm:t>
    </dgm:pt>
    <dgm:pt modelId="{3387C427-53C5-4F49-9A98-B3C449BA470D}" type="parTrans" cxnId="{BC496C53-C975-4D3E-91D5-EB6D53E15180}">
      <dgm:prSet/>
      <dgm:spPr/>
      <dgm:t>
        <a:bodyPr/>
        <a:lstStyle/>
        <a:p>
          <a:endParaRPr lang="en-GB"/>
        </a:p>
      </dgm:t>
    </dgm:pt>
    <dgm:pt modelId="{C5C32DEA-2B1A-4CD0-A951-1423ED39059F}" type="sibTrans" cxnId="{BC496C53-C975-4D3E-91D5-EB6D53E15180}">
      <dgm:prSet/>
      <dgm:spPr/>
      <dgm:t>
        <a:bodyPr/>
        <a:lstStyle/>
        <a:p>
          <a:endParaRPr lang="en-GB"/>
        </a:p>
      </dgm:t>
    </dgm:pt>
    <dgm:pt modelId="{1EF20C4D-EC94-42D0-82C4-A4E2EE556E49}">
      <dgm:prSet phldrT="[Text]" custT="1"/>
      <dgm:spPr/>
      <dgm:t>
        <a:bodyPr/>
        <a:lstStyle/>
        <a:p>
          <a:r>
            <a:rPr lang="nl-BE" sz="2400" dirty="0" smtClean="0"/>
            <a:t>Services</a:t>
          </a:r>
          <a:endParaRPr lang="en-GB" sz="2400" dirty="0"/>
        </a:p>
      </dgm:t>
    </dgm:pt>
    <dgm:pt modelId="{EA407D61-E9E8-4851-B4AB-690811EE9248}" type="parTrans" cxnId="{0354182A-D60E-4500-9724-563C9E1C4C45}">
      <dgm:prSet/>
      <dgm:spPr/>
      <dgm:t>
        <a:bodyPr/>
        <a:lstStyle/>
        <a:p>
          <a:endParaRPr lang="en-GB"/>
        </a:p>
      </dgm:t>
    </dgm:pt>
    <dgm:pt modelId="{253A2214-C761-4B56-B645-0EE410EB130D}" type="sibTrans" cxnId="{0354182A-D60E-4500-9724-563C9E1C4C45}">
      <dgm:prSet/>
      <dgm:spPr/>
      <dgm:t>
        <a:bodyPr/>
        <a:lstStyle/>
        <a:p>
          <a:endParaRPr lang="en-GB"/>
        </a:p>
      </dgm:t>
    </dgm:pt>
    <dgm:pt modelId="{A3E5290E-9027-4619-B0AC-5E397239317D}">
      <dgm:prSet phldrT="[Text]"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SAP Web application server</a:t>
          </a:r>
          <a:endParaRPr lang="en-GB" sz="1800" dirty="0">
            <a:solidFill>
              <a:srgbClr val="2F2F8A"/>
            </a:solidFill>
          </a:endParaRPr>
        </a:p>
      </dgm:t>
    </dgm:pt>
    <dgm:pt modelId="{032397C0-347A-4749-9FF5-457D26060941}" type="parTrans" cxnId="{8D4A7B19-6757-4D4C-8C0E-63BDEC411CBB}">
      <dgm:prSet/>
      <dgm:spPr/>
      <dgm:t>
        <a:bodyPr/>
        <a:lstStyle/>
        <a:p>
          <a:endParaRPr lang="en-GB"/>
        </a:p>
      </dgm:t>
    </dgm:pt>
    <dgm:pt modelId="{DEF91B3D-7C48-4D15-A3EE-3ECDFA827CCC}" type="sibTrans" cxnId="{8D4A7B19-6757-4D4C-8C0E-63BDEC411CBB}">
      <dgm:prSet/>
      <dgm:spPr/>
      <dgm:t>
        <a:bodyPr/>
        <a:lstStyle/>
        <a:p>
          <a:endParaRPr lang="en-GB"/>
        </a:p>
      </dgm:t>
    </dgm:pt>
    <dgm:pt modelId="{981BCAB6-FB96-4285-97D7-CD5B87169CC9}">
      <dgm:prSet phldrT="[Text]"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SAP Content Server / Archive server</a:t>
          </a:r>
          <a:endParaRPr lang="en-GB" sz="1800" dirty="0">
            <a:solidFill>
              <a:srgbClr val="2F2F8A"/>
            </a:solidFill>
          </a:endParaRPr>
        </a:p>
      </dgm:t>
    </dgm:pt>
    <dgm:pt modelId="{359439C0-62FD-43E2-B7E4-5B927231ED36}" type="parTrans" cxnId="{2B396EBF-2B34-4F22-A9A1-2B20BE1AAE65}">
      <dgm:prSet/>
      <dgm:spPr/>
      <dgm:t>
        <a:bodyPr/>
        <a:lstStyle/>
        <a:p>
          <a:endParaRPr lang="en-GB"/>
        </a:p>
      </dgm:t>
    </dgm:pt>
    <dgm:pt modelId="{1F02C77F-603E-4973-8549-4E014EE98C5C}" type="sibTrans" cxnId="{2B396EBF-2B34-4F22-A9A1-2B20BE1AAE65}">
      <dgm:prSet/>
      <dgm:spPr/>
      <dgm:t>
        <a:bodyPr/>
        <a:lstStyle/>
        <a:p>
          <a:endParaRPr lang="en-GB"/>
        </a:p>
      </dgm:t>
    </dgm:pt>
    <dgm:pt modelId="{0F2DBB1B-164F-479C-A999-E15B881FDEEB}">
      <dgm:prSet phldrT="[Text]"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xFlow Interface</a:t>
          </a:r>
          <a:endParaRPr lang="en-GB" sz="1800" dirty="0">
            <a:solidFill>
              <a:srgbClr val="2F2F8A"/>
            </a:solidFill>
          </a:endParaRPr>
        </a:p>
      </dgm:t>
    </dgm:pt>
    <dgm:pt modelId="{5851E6AD-8718-4241-85D8-62040DDB0C1D}" type="parTrans" cxnId="{C5906916-DC59-42AC-9BB5-FCC39F357382}">
      <dgm:prSet/>
      <dgm:spPr/>
      <dgm:t>
        <a:bodyPr/>
        <a:lstStyle/>
        <a:p>
          <a:endParaRPr lang="en-GB"/>
        </a:p>
      </dgm:t>
    </dgm:pt>
    <dgm:pt modelId="{B5EDE686-9650-4EDB-BE8A-16E4DCA4DCFB}" type="sibTrans" cxnId="{C5906916-DC59-42AC-9BB5-FCC39F357382}">
      <dgm:prSet/>
      <dgm:spPr/>
      <dgm:t>
        <a:bodyPr/>
        <a:lstStyle/>
        <a:p>
          <a:endParaRPr lang="en-GB"/>
        </a:p>
      </dgm:t>
    </dgm:pt>
    <dgm:pt modelId="{78B67D54-79E7-4EFC-AB33-4B3F3D9955A1}">
      <dgm:prSet phldrT="[Text]"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xFlow for invoices</a:t>
          </a:r>
          <a:endParaRPr lang="en-GB" sz="1800" dirty="0">
            <a:solidFill>
              <a:srgbClr val="2F2F8A"/>
            </a:solidFill>
          </a:endParaRPr>
        </a:p>
      </dgm:t>
    </dgm:pt>
    <dgm:pt modelId="{0F83B82D-B19D-41CC-B3EC-82CDEDAF2B02}" type="parTrans" cxnId="{FBAFDF8F-2849-4FF4-B964-DBBE2C25107E}">
      <dgm:prSet/>
      <dgm:spPr/>
      <dgm:t>
        <a:bodyPr/>
        <a:lstStyle/>
        <a:p>
          <a:endParaRPr lang="en-GB"/>
        </a:p>
      </dgm:t>
    </dgm:pt>
    <dgm:pt modelId="{1E3A1627-6DEB-42B6-B56B-8445C9EB35F2}" type="sibTrans" cxnId="{FBAFDF8F-2849-4FF4-B964-DBBE2C25107E}">
      <dgm:prSet/>
      <dgm:spPr/>
      <dgm:t>
        <a:bodyPr/>
        <a:lstStyle/>
        <a:p>
          <a:endParaRPr lang="en-GB"/>
        </a:p>
      </dgm:t>
    </dgm:pt>
    <dgm:pt modelId="{2270CEEA-BF24-49C3-BBC9-218BCE1224E2}">
      <dgm:prSet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Scanning / OCR</a:t>
          </a:r>
          <a:endParaRPr lang="en-GB" sz="1800" dirty="0">
            <a:solidFill>
              <a:srgbClr val="2F2F8A"/>
            </a:solidFill>
          </a:endParaRPr>
        </a:p>
      </dgm:t>
    </dgm:pt>
    <dgm:pt modelId="{610C4B99-898F-43CE-9257-6B82094C2A97}" type="parTrans" cxnId="{0700137B-2B65-4952-94CD-41A3A3EC4333}">
      <dgm:prSet/>
      <dgm:spPr/>
      <dgm:t>
        <a:bodyPr/>
        <a:lstStyle/>
        <a:p>
          <a:endParaRPr lang="en-GB"/>
        </a:p>
      </dgm:t>
    </dgm:pt>
    <dgm:pt modelId="{09F56AB5-529D-4AD1-BF81-3BE28A603FC8}" type="sibTrans" cxnId="{0700137B-2B65-4952-94CD-41A3A3EC4333}">
      <dgm:prSet/>
      <dgm:spPr/>
      <dgm:t>
        <a:bodyPr/>
        <a:lstStyle/>
        <a:p>
          <a:endParaRPr lang="en-GB"/>
        </a:p>
      </dgm:t>
    </dgm:pt>
    <dgm:pt modelId="{81420F51-CCE1-4019-9135-4CE0CC125AEC}">
      <dgm:prSet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SAP-related services and </a:t>
          </a:r>
          <a:br>
            <a:rPr lang="nl-BE" sz="1800" dirty="0" smtClean="0">
              <a:solidFill>
                <a:srgbClr val="2F2F8A"/>
              </a:solidFill>
            </a:rPr>
          </a:br>
          <a:r>
            <a:rPr lang="nl-BE" sz="1800" dirty="0" smtClean="0">
              <a:solidFill>
                <a:srgbClr val="2F2F8A"/>
              </a:solidFill>
            </a:rPr>
            <a:t>integration</a:t>
          </a:r>
          <a:endParaRPr lang="en-GB" sz="1800" dirty="0">
            <a:solidFill>
              <a:srgbClr val="2F2F8A"/>
            </a:solidFill>
          </a:endParaRPr>
        </a:p>
      </dgm:t>
    </dgm:pt>
    <dgm:pt modelId="{F6D06464-E87B-4BDC-8D91-B3CE159D69DF}" type="parTrans" cxnId="{BCB28861-37D2-4BBE-9BEF-0F4EF8E471F1}">
      <dgm:prSet/>
      <dgm:spPr/>
      <dgm:t>
        <a:bodyPr/>
        <a:lstStyle/>
        <a:p>
          <a:endParaRPr lang="en-GB"/>
        </a:p>
      </dgm:t>
    </dgm:pt>
    <dgm:pt modelId="{FCF97ED1-8B08-4165-AC92-9C526A699AA9}" type="sibTrans" cxnId="{BCB28861-37D2-4BBE-9BEF-0F4EF8E471F1}">
      <dgm:prSet/>
      <dgm:spPr/>
      <dgm:t>
        <a:bodyPr/>
        <a:lstStyle/>
        <a:p>
          <a:endParaRPr lang="en-GB"/>
        </a:p>
      </dgm:t>
    </dgm:pt>
    <dgm:pt modelId="{23CB0806-9BC7-43E1-A616-93F825E1F557}">
      <dgm:prSet custT="1"/>
      <dgm:spPr/>
      <dgm:t>
        <a:bodyPr/>
        <a:lstStyle/>
        <a:p>
          <a:r>
            <a:rPr lang="nl-BE" sz="1800" dirty="0" smtClean="0">
              <a:solidFill>
                <a:srgbClr val="2F2F8A"/>
              </a:solidFill>
            </a:rPr>
            <a:t>Project management</a:t>
          </a:r>
          <a:endParaRPr lang="en-GB" sz="1800" dirty="0">
            <a:solidFill>
              <a:srgbClr val="2F2F8A"/>
            </a:solidFill>
          </a:endParaRPr>
        </a:p>
      </dgm:t>
    </dgm:pt>
    <dgm:pt modelId="{7191ECB4-7A2A-451E-9E35-D4E7F753945F}" type="parTrans" cxnId="{2F685E59-C826-4FDE-B570-BD75DE14F749}">
      <dgm:prSet/>
      <dgm:spPr/>
      <dgm:t>
        <a:bodyPr/>
        <a:lstStyle/>
        <a:p>
          <a:endParaRPr lang="en-GB"/>
        </a:p>
      </dgm:t>
    </dgm:pt>
    <dgm:pt modelId="{109B2DC7-E83D-439C-B2E7-6750C65B4B2E}" type="sibTrans" cxnId="{2F685E59-C826-4FDE-B570-BD75DE14F749}">
      <dgm:prSet/>
      <dgm:spPr/>
      <dgm:t>
        <a:bodyPr/>
        <a:lstStyle/>
        <a:p>
          <a:endParaRPr lang="en-GB"/>
        </a:p>
      </dgm:t>
    </dgm:pt>
    <dgm:pt modelId="{471DCC4F-C011-40AE-BF87-3B5922A02D33}" type="pres">
      <dgm:prSet presAssocID="{8C150257-1110-4CA8-8F88-48BF5E5B37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3A54420-5A2D-427B-B984-14C6944EB24E}" type="pres">
      <dgm:prSet presAssocID="{B58181E2-5F47-4578-97A9-E479F33B9FD9}" presName="linNode" presStyleCnt="0"/>
      <dgm:spPr/>
      <dgm:t>
        <a:bodyPr/>
        <a:lstStyle/>
        <a:p>
          <a:endParaRPr lang="en-GB"/>
        </a:p>
      </dgm:t>
    </dgm:pt>
    <dgm:pt modelId="{7AB3B501-EC8E-4B04-9507-0417DA0D2C53}" type="pres">
      <dgm:prSet presAssocID="{B58181E2-5F47-4578-97A9-E479F33B9FD9}" presName="parentShp" presStyleLbl="node1" presStyleIdx="0" presStyleCnt="3" custScaleX="54206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B0E64D-915B-406F-9F9E-F1547559C09F}" type="pres">
      <dgm:prSet presAssocID="{B58181E2-5F47-4578-97A9-E479F33B9FD9}" presName="childShp" presStyleLbl="bgAccFollow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864277-262F-48D9-97AC-E5D4B13F90D7}" type="pres">
      <dgm:prSet presAssocID="{653267BA-5D95-4FB3-994B-ECEA7B6B0A52}" presName="spacing" presStyleCnt="0"/>
      <dgm:spPr/>
      <dgm:t>
        <a:bodyPr/>
        <a:lstStyle/>
        <a:p>
          <a:endParaRPr lang="en-GB"/>
        </a:p>
      </dgm:t>
    </dgm:pt>
    <dgm:pt modelId="{C6C028D9-A81A-4012-A463-233AF8270040}" type="pres">
      <dgm:prSet presAssocID="{2F3A5999-E498-4BFE-B919-5FD011E4FAE5}" presName="linNode" presStyleCnt="0"/>
      <dgm:spPr/>
      <dgm:t>
        <a:bodyPr/>
        <a:lstStyle/>
        <a:p>
          <a:endParaRPr lang="en-GB"/>
        </a:p>
      </dgm:t>
    </dgm:pt>
    <dgm:pt modelId="{1A8650FA-6D4C-42F3-80C4-9617F14FC484}" type="pres">
      <dgm:prSet presAssocID="{2F3A5999-E498-4BFE-B919-5FD011E4FAE5}" presName="parentShp" presStyleLbl="node1" presStyleIdx="1" presStyleCnt="3" custScaleX="53966" custLinFactNeighborX="80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8FA328-9269-45EC-85DB-46C391B4F745}" type="pres">
      <dgm:prSet presAssocID="{2F3A5999-E498-4BFE-B919-5FD011E4FAE5}" presName="childShp" presStyleLbl="bgAccFollowNode1" presStyleIdx="1" presStyleCnt="3" custLinFactNeighborX="120" custLinFactNeighborY="-5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39B0B0-1286-4480-95E6-3EE1183058CC}" type="pres">
      <dgm:prSet presAssocID="{8B9BE73A-288E-424A-9A6C-A3F2E6CE022A}" presName="spacing" presStyleCnt="0"/>
      <dgm:spPr/>
      <dgm:t>
        <a:bodyPr/>
        <a:lstStyle/>
        <a:p>
          <a:endParaRPr lang="en-GB"/>
        </a:p>
      </dgm:t>
    </dgm:pt>
    <dgm:pt modelId="{1AEDBD84-D91D-4E50-A0E3-D82A025A2118}" type="pres">
      <dgm:prSet presAssocID="{1EF20C4D-EC94-42D0-82C4-A4E2EE556E49}" presName="linNode" presStyleCnt="0"/>
      <dgm:spPr/>
      <dgm:t>
        <a:bodyPr/>
        <a:lstStyle/>
        <a:p>
          <a:endParaRPr lang="en-GB"/>
        </a:p>
      </dgm:t>
    </dgm:pt>
    <dgm:pt modelId="{CB4E5C25-F509-47D6-9724-098A2189038A}" type="pres">
      <dgm:prSet presAssocID="{1EF20C4D-EC94-42D0-82C4-A4E2EE556E49}" presName="parentShp" presStyleLbl="node1" presStyleIdx="2" presStyleCnt="3" custScaleX="532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CD674B-DEF6-4838-98BF-874287272C7F}" type="pres">
      <dgm:prSet presAssocID="{1EF20C4D-EC94-42D0-82C4-A4E2EE556E49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85A647-6B82-4B6D-9E14-74A2EAC710CB}" srcId="{2F3A5999-E498-4BFE-B919-5FD011E4FAE5}" destId="{AC6E18CB-6771-4BFD-A6AA-2389CBD4A4FD}" srcOrd="0" destOrd="0" parTransId="{442D5176-72F9-43CF-9511-4100BA822E50}" sibTransId="{556C3A07-4FB7-4280-9EF0-830746B41F2A}"/>
    <dgm:cxn modelId="{2F9D32BC-6B2E-42D0-A89B-968ABB250094}" srcId="{8C150257-1110-4CA8-8F88-48BF5E5B3709}" destId="{2F3A5999-E498-4BFE-B919-5FD011E4FAE5}" srcOrd="1" destOrd="0" parTransId="{7848E8C0-26D1-4D4A-93BD-AEBC2BEEE272}" sibTransId="{8B9BE73A-288E-424A-9A6C-A3F2E6CE022A}"/>
    <dgm:cxn modelId="{BCB28861-37D2-4BBE-9BEF-0F4EF8E471F1}" srcId="{1EF20C4D-EC94-42D0-82C4-A4E2EE556E49}" destId="{81420F51-CCE1-4019-9135-4CE0CC125AEC}" srcOrd="1" destOrd="0" parTransId="{F6D06464-E87B-4BDC-8D91-B3CE159D69DF}" sibTransId="{FCF97ED1-8B08-4165-AC92-9C526A699AA9}"/>
    <dgm:cxn modelId="{2F685E59-C826-4FDE-B570-BD75DE14F749}" srcId="{1EF20C4D-EC94-42D0-82C4-A4E2EE556E49}" destId="{23CB0806-9BC7-43E1-A616-93F825E1F557}" srcOrd="2" destOrd="0" parTransId="{7191ECB4-7A2A-451E-9E35-D4E7F753945F}" sibTransId="{109B2DC7-E83D-439C-B2E7-6750C65B4B2E}"/>
    <dgm:cxn modelId="{8FE0D2EC-02A6-46C6-86D9-10C4CB1EB962}" type="presOf" srcId="{BF5922E7-D448-45B0-BC6A-4EDB7599D490}" destId="{21B0E64D-915B-406F-9F9E-F1547559C09F}" srcOrd="0" destOrd="0" presId="urn:microsoft.com/office/officeart/2005/8/layout/vList6"/>
    <dgm:cxn modelId="{414DEE77-2500-4058-A8E8-7396AC8C4119}" type="presOf" srcId="{A3E5290E-9027-4619-B0AC-5E397239317D}" destId="{21B0E64D-915B-406F-9F9E-F1547559C09F}" srcOrd="0" destOrd="2" presId="urn:microsoft.com/office/officeart/2005/8/layout/vList6"/>
    <dgm:cxn modelId="{8D4A7B19-6757-4D4C-8C0E-63BDEC411CBB}" srcId="{B58181E2-5F47-4578-97A9-E479F33B9FD9}" destId="{A3E5290E-9027-4619-B0AC-5E397239317D}" srcOrd="2" destOrd="0" parTransId="{032397C0-347A-4749-9FF5-457D26060941}" sibTransId="{DEF91B3D-7C48-4D15-A3EE-3ECDFA827CCC}"/>
    <dgm:cxn modelId="{7BE01784-038F-4AB3-B74D-DE84683AA2C3}" type="presOf" srcId="{2FACC6C3-9E34-47C8-A61C-EAFB943C13E8}" destId="{A48FA328-9269-45EC-85DB-46C391B4F745}" srcOrd="0" destOrd="1" presId="urn:microsoft.com/office/officeart/2005/8/layout/vList6"/>
    <dgm:cxn modelId="{C5906916-DC59-42AC-9BB5-FCC39F357382}" srcId="{2F3A5999-E498-4BFE-B919-5FD011E4FAE5}" destId="{0F2DBB1B-164F-479C-A999-E15B881FDEEB}" srcOrd="2" destOrd="0" parTransId="{5851E6AD-8718-4241-85D8-62040DDB0C1D}" sibTransId="{B5EDE686-9650-4EDB-BE8A-16E4DCA4DCFB}"/>
    <dgm:cxn modelId="{3DC059E0-9D1F-4A2C-90CC-72BEAB318EFB}" type="presOf" srcId="{981BCAB6-FB96-4285-97D7-CD5B87169CC9}" destId="{21B0E64D-915B-406F-9F9E-F1547559C09F}" srcOrd="0" destOrd="3" presId="urn:microsoft.com/office/officeart/2005/8/layout/vList6"/>
    <dgm:cxn modelId="{2B396EBF-2B34-4F22-A9A1-2B20BE1AAE65}" srcId="{B58181E2-5F47-4578-97A9-E479F33B9FD9}" destId="{981BCAB6-FB96-4285-97D7-CD5B87169CC9}" srcOrd="3" destOrd="0" parTransId="{359439C0-62FD-43E2-B7E4-5B927231ED36}" sibTransId="{1F02C77F-603E-4973-8549-4E014EE98C5C}"/>
    <dgm:cxn modelId="{0700137B-2B65-4952-94CD-41A3A3EC4333}" srcId="{1EF20C4D-EC94-42D0-82C4-A4E2EE556E49}" destId="{2270CEEA-BF24-49C3-BBC9-218BCE1224E2}" srcOrd="0" destOrd="0" parTransId="{610C4B99-898F-43CE-9257-6B82094C2A97}" sibTransId="{09F56AB5-529D-4AD1-BF81-3BE28A603FC8}"/>
    <dgm:cxn modelId="{CFAF9B7A-5806-49FF-AF2F-32DF2A597CBB}" srcId="{8C150257-1110-4CA8-8F88-48BF5E5B3709}" destId="{B58181E2-5F47-4578-97A9-E479F33B9FD9}" srcOrd="0" destOrd="0" parTransId="{079132A1-AF98-43A5-91E8-544EF5EBF325}" sibTransId="{653267BA-5D95-4FB3-994B-ECEA7B6B0A52}"/>
    <dgm:cxn modelId="{0AA49D5A-3491-40DF-928E-E0BEEC6D8A0A}" type="presOf" srcId="{78B67D54-79E7-4EFC-AB33-4B3F3D9955A1}" destId="{A48FA328-9269-45EC-85DB-46C391B4F745}" srcOrd="0" destOrd="3" presId="urn:microsoft.com/office/officeart/2005/8/layout/vList6"/>
    <dgm:cxn modelId="{7F6A8762-AB34-433F-B66B-13CFAC55CCEB}" type="presOf" srcId="{2270CEEA-BF24-49C3-BBC9-218BCE1224E2}" destId="{F1CD674B-DEF6-4838-98BF-874287272C7F}" srcOrd="0" destOrd="0" presId="urn:microsoft.com/office/officeart/2005/8/layout/vList6"/>
    <dgm:cxn modelId="{78C802B1-EFAE-4553-AB56-CF33B0027167}" type="presOf" srcId="{81420F51-CCE1-4019-9135-4CE0CC125AEC}" destId="{F1CD674B-DEF6-4838-98BF-874287272C7F}" srcOrd="0" destOrd="1" presId="urn:microsoft.com/office/officeart/2005/8/layout/vList6"/>
    <dgm:cxn modelId="{083DB042-29B5-4ABD-A1FE-9F33E3798DB2}" srcId="{B58181E2-5F47-4578-97A9-E479F33B9FD9}" destId="{013A60AA-B157-4AE1-A2B9-0F5B60917366}" srcOrd="1" destOrd="0" parTransId="{5394F789-5546-4D18-9C2C-C3B3524A8641}" sibTransId="{95504408-6A4A-417A-AAE3-3D2DF3F243AD}"/>
    <dgm:cxn modelId="{FC58F520-3AD4-45D5-A8E2-6D70B43B1409}" type="presOf" srcId="{AC6E18CB-6771-4BFD-A6AA-2389CBD4A4FD}" destId="{A48FA328-9269-45EC-85DB-46C391B4F745}" srcOrd="0" destOrd="0" presId="urn:microsoft.com/office/officeart/2005/8/layout/vList6"/>
    <dgm:cxn modelId="{213B3B8B-AA6D-4280-82B4-1E1B27DA0A01}" type="presOf" srcId="{B58181E2-5F47-4578-97A9-E479F33B9FD9}" destId="{7AB3B501-EC8E-4B04-9507-0417DA0D2C53}" srcOrd="0" destOrd="0" presId="urn:microsoft.com/office/officeart/2005/8/layout/vList6"/>
    <dgm:cxn modelId="{26C94C27-6B3C-42A5-B6B1-FEA4C904FFED}" type="presOf" srcId="{013A60AA-B157-4AE1-A2B9-0F5B60917366}" destId="{21B0E64D-915B-406F-9F9E-F1547559C09F}" srcOrd="0" destOrd="1" presId="urn:microsoft.com/office/officeart/2005/8/layout/vList6"/>
    <dgm:cxn modelId="{70FE1934-81BE-4AA7-9B89-DF0488A87235}" type="presOf" srcId="{0F2DBB1B-164F-479C-A999-E15B881FDEEB}" destId="{A48FA328-9269-45EC-85DB-46C391B4F745}" srcOrd="0" destOrd="2" presId="urn:microsoft.com/office/officeart/2005/8/layout/vList6"/>
    <dgm:cxn modelId="{FBAFDF8F-2849-4FF4-B964-DBBE2C25107E}" srcId="{2F3A5999-E498-4BFE-B919-5FD011E4FAE5}" destId="{78B67D54-79E7-4EFC-AB33-4B3F3D9955A1}" srcOrd="3" destOrd="0" parTransId="{0F83B82D-B19D-41CC-B3EC-82CDEDAF2B02}" sibTransId="{1E3A1627-6DEB-42B6-B56B-8445C9EB35F2}"/>
    <dgm:cxn modelId="{29C7997C-C2B5-4323-9DE5-8D9F444CFF11}" type="presOf" srcId="{8C150257-1110-4CA8-8F88-48BF5E5B3709}" destId="{471DCC4F-C011-40AE-BF87-3B5922A02D33}" srcOrd="0" destOrd="0" presId="urn:microsoft.com/office/officeart/2005/8/layout/vList6"/>
    <dgm:cxn modelId="{4E26FDF1-F781-4D15-8D34-8CFD6FFD64B3}" type="presOf" srcId="{23CB0806-9BC7-43E1-A616-93F825E1F557}" destId="{F1CD674B-DEF6-4838-98BF-874287272C7F}" srcOrd="0" destOrd="2" presId="urn:microsoft.com/office/officeart/2005/8/layout/vList6"/>
    <dgm:cxn modelId="{48887DDF-F8A7-4D0D-A8EB-FB128FE1F1AD}" type="presOf" srcId="{1EF20C4D-EC94-42D0-82C4-A4E2EE556E49}" destId="{CB4E5C25-F509-47D6-9724-098A2189038A}" srcOrd="0" destOrd="0" presId="urn:microsoft.com/office/officeart/2005/8/layout/vList6"/>
    <dgm:cxn modelId="{BC496C53-C975-4D3E-91D5-EB6D53E15180}" srcId="{2F3A5999-E498-4BFE-B919-5FD011E4FAE5}" destId="{2FACC6C3-9E34-47C8-A61C-EAFB943C13E8}" srcOrd="1" destOrd="0" parTransId="{3387C427-53C5-4F49-9A98-B3C449BA470D}" sibTransId="{C5C32DEA-2B1A-4CD0-A951-1423ED39059F}"/>
    <dgm:cxn modelId="{2DFC37AC-852C-4FD2-A61D-7E030EEF681A}" srcId="{B58181E2-5F47-4578-97A9-E479F33B9FD9}" destId="{BF5922E7-D448-45B0-BC6A-4EDB7599D490}" srcOrd="0" destOrd="0" parTransId="{809E1539-CBF2-46D9-9F3B-03C046BECF4F}" sibTransId="{673BE06C-EF74-4105-AEBB-477F78A2B6B7}"/>
    <dgm:cxn modelId="{0354182A-D60E-4500-9724-563C9E1C4C45}" srcId="{8C150257-1110-4CA8-8F88-48BF5E5B3709}" destId="{1EF20C4D-EC94-42D0-82C4-A4E2EE556E49}" srcOrd="2" destOrd="0" parTransId="{EA407D61-E9E8-4851-B4AB-690811EE9248}" sibTransId="{253A2214-C761-4B56-B645-0EE410EB130D}"/>
    <dgm:cxn modelId="{5E66C86F-94F5-4BB5-B98D-A0802DB5C68F}" type="presOf" srcId="{2F3A5999-E498-4BFE-B919-5FD011E4FAE5}" destId="{1A8650FA-6D4C-42F3-80C4-9617F14FC484}" srcOrd="0" destOrd="0" presId="urn:microsoft.com/office/officeart/2005/8/layout/vList6"/>
    <dgm:cxn modelId="{0F47D39D-FF4E-40AC-9C43-105130205D8E}" type="presParOf" srcId="{471DCC4F-C011-40AE-BF87-3B5922A02D33}" destId="{43A54420-5A2D-427B-B984-14C6944EB24E}" srcOrd="0" destOrd="0" presId="urn:microsoft.com/office/officeart/2005/8/layout/vList6"/>
    <dgm:cxn modelId="{91C4FD09-082F-47B3-BBDF-B85F5B360F58}" type="presParOf" srcId="{43A54420-5A2D-427B-B984-14C6944EB24E}" destId="{7AB3B501-EC8E-4B04-9507-0417DA0D2C53}" srcOrd="0" destOrd="0" presId="urn:microsoft.com/office/officeart/2005/8/layout/vList6"/>
    <dgm:cxn modelId="{2D29CACB-D83D-4517-A456-BCEEA9BACD19}" type="presParOf" srcId="{43A54420-5A2D-427B-B984-14C6944EB24E}" destId="{21B0E64D-915B-406F-9F9E-F1547559C09F}" srcOrd="1" destOrd="0" presId="urn:microsoft.com/office/officeart/2005/8/layout/vList6"/>
    <dgm:cxn modelId="{1B352CF4-2037-4823-BE70-280EF80D8B1F}" type="presParOf" srcId="{471DCC4F-C011-40AE-BF87-3B5922A02D33}" destId="{A9864277-262F-48D9-97AC-E5D4B13F90D7}" srcOrd="1" destOrd="0" presId="urn:microsoft.com/office/officeart/2005/8/layout/vList6"/>
    <dgm:cxn modelId="{557AF3DB-1018-44F5-B17D-E161BE32AEAA}" type="presParOf" srcId="{471DCC4F-C011-40AE-BF87-3B5922A02D33}" destId="{C6C028D9-A81A-4012-A463-233AF8270040}" srcOrd="2" destOrd="0" presId="urn:microsoft.com/office/officeart/2005/8/layout/vList6"/>
    <dgm:cxn modelId="{79DBFC97-AEF0-4649-810F-0C04B45E8E06}" type="presParOf" srcId="{C6C028D9-A81A-4012-A463-233AF8270040}" destId="{1A8650FA-6D4C-42F3-80C4-9617F14FC484}" srcOrd="0" destOrd="0" presId="urn:microsoft.com/office/officeart/2005/8/layout/vList6"/>
    <dgm:cxn modelId="{A70BFD4C-B422-47B0-92C9-EA6DE808D9A3}" type="presParOf" srcId="{C6C028D9-A81A-4012-A463-233AF8270040}" destId="{A48FA328-9269-45EC-85DB-46C391B4F745}" srcOrd="1" destOrd="0" presId="urn:microsoft.com/office/officeart/2005/8/layout/vList6"/>
    <dgm:cxn modelId="{0FAD6D33-024B-4F48-A4C3-E708C1E8771F}" type="presParOf" srcId="{471DCC4F-C011-40AE-BF87-3B5922A02D33}" destId="{3039B0B0-1286-4480-95E6-3EE1183058CC}" srcOrd="3" destOrd="0" presId="urn:microsoft.com/office/officeart/2005/8/layout/vList6"/>
    <dgm:cxn modelId="{BF8AB720-1CFD-4918-835F-08299B113F11}" type="presParOf" srcId="{471DCC4F-C011-40AE-BF87-3B5922A02D33}" destId="{1AEDBD84-D91D-4E50-A0E3-D82A025A2118}" srcOrd="4" destOrd="0" presId="urn:microsoft.com/office/officeart/2005/8/layout/vList6"/>
    <dgm:cxn modelId="{123BECD7-4ED5-492D-B789-09BDA30E515A}" type="presParOf" srcId="{1AEDBD84-D91D-4E50-A0E3-D82A025A2118}" destId="{CB4E5C25-F509-47D6-9724-098A2189038A}" srcOrd="0" destOrd="0" presId="urn:microsoft.com/office/officeart/2005/8/layout/vList6"/>
    <dgm:cxn modelId="{9E6025D7-C5E1-4122-B9CF-549A473DD6DD}" type="presParOf" srcId="{1AEDBD84-D91D-4E50-A0E3-D82A025A2118}" destId="{F1CD674B-DEF6-4838-98BF-874287272C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1C9C82-4D60-402E-AA7B-ED9913DD843A}" type="doc">
      <dgm:prSet loTypeId="urn:microsoft.com/office/officeart/2005/8/layout/hierarchy3" loCatId="hierarchy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AA50ED0A-3AEF-49BE-BC6D-24EB396A4502}">
      <dgm:prSet phldrT="[Text]" custT="1"/>
      <dgm:spPr/>
      <dgm:t>
        <a:bodyPr/>
        <a:lstStyle/>
        <a:p>
          <a:r>
            <a:rPr lang="nl-BE" sz="2800" b="1" dirty="0" smtClean="0"/>
            <a:t>Services</a:t>
          </a:r>
        </a:p>
        <a:p>
          <a:r>
            <a:rPr lang="nl-BE" sz="2000" dirty="0" smtClean="0"/>
            <a:t>xFlow + Integration</a:t>
          </a:r>
          <a:endParaRPr lang="en-GB" sz="2000" dirty="0"/>
        </a:p>
      </dgm:t>
    </dgm:pt>
    <dgm:pt modelId="{1C76D389-83EA-4DE4-B000-41A606DF3CEB}" type="parTrans" cxnId="{BA33AE9B-61F3-4E75-878C-379BCAF665BA}">
      <dgm:prSet/>
      <dgm:spPr/>
      <dgm:t>
        <a:bodyPr/>
        <a:lstStyle/>
        <a:p>
          <a:endParaRPr lang="en-GB"/>
        </a:p>
      </dgm:t>
    </dgm:pt>
    <dgm:pt modelId="{4DA77976-1435-40E8-8CCA-9A42D7C2A507}" type="sibTrans" cxnId="{BA33AE9B-61F3-4E75-878C-379BCAF665BA}">
      <dgm:prSet/>
      <dgm:spPr/>
      <dgm:t>
        <a:bodyPr/>
        <a:lstStyle/>
        <a:p>
          <a:endParaRPr lang="en-GB"/>
        </a:p>
      </dgm:t>
    </dgm:pt>
    <dgm:pt modelId="{655B5BF6-1DF5-41E7-BB01-90109E746949}">
      <dgm:prSet phldrT="[Text]"/>
      <dgm:spPr/>
      <dgm:t>
        <a:bodyPr/>
        <a:lstStyle/>
        <a:p>
          <a:r>
            <a:rPr lang="nl-BE" dirty="0" smtClean="0"/>
            <a:t>Recommended effort : min. 40 days</a:t>
          </a:r>
        </a:p>
      </dgm:t>
    </dgm:pt>
    <dgm:pt modelId="{E837DCC0-052D-4E40-AF2D-1559C774FC69}" type="parTrans" cxnId="{8AA1E8E5-1654-4E84-9F56-499935DD7A88}">
      <dgm:prSet/>
      <dgm:spPr/>
      <dgm:t>
        <a:bodyPr/>
        <a:lstStyle/>
        <a:p>
          <a:endParaRPr lang="en-GB"/>
        </a:p>
      </dgm:t>
    </dgm:pt>
    <dgm:pt modelId="{A06B2086-4609-491C-A07B-8D2FEBDE8A7A}" type="sibTrans" cxnId="{8AA1E8E5-1654-4E84-9F56-499935DD7A88}">
      <dgm:prSet/>
      <dgm:spPr/>
      <dgm:t>
        <a:bodyPr/>
        <a:lstStyle/>
        <a:p>
          <a:endParaRPr lang="en-GB"/>
        </a:p>
      </dgm:t>
    </dgm:pt>
    <dgm:pt modelId="{4E5261D5-9B78-4C92-BBAB-6BF0349B691E}">
      <dgm:prSet phldrT="[Text]" custT="1"/>
      <dgm:spPr/>
      <dgm:t>
        <a:bodyPr/>
        <a:lstStyle/>
        <a:p>
          <a:pPr algn="l"/>
          <a:r>
            <a:rPr lang="nl-BE" sz="2000" b="1" dirty="0" smtClean="0"/>
            <a:t>Influencing factors:</a:t>
          </a:r>
        </a:p>
        <a:p>
          <a:pPr algn="l"/>
          <a:r>
            <a:rPr lang="nl-BE" sz="2000" dirty="0" smtClean="0"/>
            <a:t>* Special developments</a:t>
          </a:r>
        </a:p>
        <a:p>
          <a:pPr algn="l"/>
          <a:r>
            <a:rPr lang="nl-BE" sz="2000" dirty="0" smtClean="0"/>
            <a:t>* Environment complexity (involved parties, SAP constraints) </a:t>
          </a:r>
        </a:p>
        <a:p>
          <a:pPr algn="l"/>
          <a:r>
            <a:rPr lang="nl-BE" sz="2000" dirty="0" smtClean="0"/>
            <a:t>* Key-user involvement</a:t>
          </a:r>
          <a:endParaRPr lang="en-GB" sz="2000" dirty="0"/>
        </a:p>
      </dgm:t>
    </dgm:pt>
    <dgm:pt modelId="{8AED00C3-0D2F-4C80-994A-F3110AE93413}" type="parTrans" cxnId="{4C25DECD-488F-490B-B2FC-6CB5A489BCB8}">
      <dgm:prSet/>
      <dgm:spPr/>
      <dgm:t>
        <a:bodyPr/>
        <a:lstStyle/>
        <a:p>
          <a:endParaRPr lang="en-GB"/>
        </a:p>
      </dgm:t>
    </dgm:pt>
    <dgm:pt modelId="{D5177777-0D24-4470-BCCB-F3B3E0534607}" type="sibTrans" cxnId="{4C25DECD-488F-490B-B2FC-6CB5A489BCB8}">
      <dgm:prSet/>
      <dgm:spPr/>
      <dgm:t>
        <a:bodyPr/>
        <a:lstStyle/>
        <a:p>
          <a:endParaRPr lang="en-GB"/>
        </a:p>
      </dgm:t>
    </dgm:pt>
    <dgm:pt modelId="{EF491EF7-CE1F-4347-A013-89621E7AC860}" type="pres">
      <dgm:prSet presAssocID="{3D1C9C82-4D60-402E-AA7B-ED9913DD84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DC4A9C4-828D-4784-8A05-9B2243452516}" type="pres">
      <dgm:prSet presAssocID="{AA50ED0A-3AEF-49BE-BC6D-24EB396A4502}" presName="root" presStyleCnt="0"/>
      <dgm:spPr/>
      <dgm:t>
        <a:bodyPr/>
        <a:lstStyle/>
        <a:p>
          <a:endParaRPr lang="en-GB"/>
        </a:p>
      </dgm:t>
    </dgm:pt>
    <dgm:pt modelId="{E563F7AE-868E-40FB-9175-0E9E2C0BCD9F}" type="pres">
      <dgm:prSet presAssocID="{AA50ED0A-3AEF-49BE-BC6D-24EB396A4502}" presName="rootComposite" presStyleCnt="0"/>
      <dgm:spPr/>
      <dgm:t>
        <a:bodyPr/>
        <a:lstStyle/>
        <a:p>
          <a:endParaRPr lang="en-GB"/>
        </a:p>
      </dgm:t>
    </dgm:pt>
    <dgm:pt modelId="{2959BE33-C9C3-4ED8-960F-8D90B6D888E2}" type="pres">
      <dgm:prSet presAssocID="{AA50ED0A-3AEF-49BE-BC6D-24EB396A4502}" presName="rootText" presStyleLbl="node1" presStyleIdx="0" presStyleCnt="1" custScaleX="185037" custScaleY="94140"/>
      <dgm:spPr/>
      <dgm:t>
        <a:bodyPr/>
        <a:lstStyle/>
        <a:p>
          <a:endParaRPr lang="en-GB"/>
        </a:p>
      </dgm:t>
    </dgm:pt>
    <dgm:pt modelId="{0C7B320F-E4FA-45D9-B0B7-7861308B7A4B}" type="pres">
      <dgm:prSet presAssocID="{AA50ED0A-3AEF-49BE-BC6D-24EB396A4502}" presName="rootConnector" presStyleLbl="node1" presStyleIdx="0" presStyleCnt="1"/>
      <dgm:spPr/>
      <dgm:t>
        <a:bodyPr/>
        <a:lstStyle/>
        <a:p>
          <a:endParaRPr lang="en-GB"/>
        </a:p>
      </dgm:t>
    </dgm:pt>
    <dgm:pt modelId="{3343483B-7B29-4B56-A1C1-D441E2D89333}" type="pres">
      <dgm:prSet presAssocID="{AA50ED0A-3AEF-49BE-BC6D-24EB396A4502}" presName="childShape" presStyleCnt="0"/>
      <dgm:spPr/>
      <dgm:t>
        <a:bodyPr/>
        <a:lstStyle/>
        <a:p>
          <a:endParaRPr lang="en-GB"/>
        </a:p>
      </dgm:t>
    </dgm:pt>
    <dgm:pt modelId="{1F7A0C23-384F-47DB-AEDC-498573160188}" type="pres">
      <dgm:prSet presAssocID="{E837DCC0-052D-4E40-AF2D-1559C774FC69}" presName="Name13" presStyleLbl="parChTrans1D2" presStyleIdx="0" presStyleCnt="2"/>
      <dgm:spPr/>
      <dgm:t>
        <a:bodyPr/>
        <a:lstStyle/>
        <a:p>
          <a:endParaRPr lang="en-GB"/>
        </a:p>
      </dgm:t>
    </dgm:pt>
    <dgm:pt modelId="{99AAC24F-CD11-48A9-8FF7-8F9A7D4B4FCA}" type="pres">
      <dgm:prSet presAssocID="{655B5BF6-1DF5-41E7-BB01-90109E746949}" presName="childText" presStyleLbl="bgAcc1" presStyleIdx="0" presStyleCnt="2" custScaleX="401689" custScaleY="436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69CB38-833C-4606-9912-5CD61384717C}" type="pres">
      <dgm:prSet presAssocID="{8AED00C3-0D2F-4C80-994A-F3110AE93413}" presName="Name13" presStyleLbl="parChTrans1D2" presStyleIdx="1" presStyleCnt="2"/>
      <dgm:spPr/>
      <dgm:t>
        <a:bodyPr/>
        <a:lstStyle/>
        <a:p>
          <a:endParaRPr lang="en-GB"/>
        </a:p>
      </dgm:t>
    </dgm:pt>
    <dgm:pt modelId="{676596FD-DC78-4D1D-9E83-D74878DDFB03}" type="pres">
      <dgm:prSet presAssocID="{4E5261D5-9B78-4C92-BBAB-6BF0349B691E}" presName="childText" presStyleLbl="bgAcc1" presStyleIdx="1" presStyleCnt="2" custScaleX="401689" custScaleY="148193" custLinFactNeighborX="194" custLinFactNeighborY="13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F516CF-D9BB-4744-BD5F-F526CFCAC372}" type="presOf" srcId="{4E5261D5-9B78-4C92-BBAB-6BF0349B691E}" destId="{676596FD-DC78-4D1D-9E83-D74878DDFB03}" srcOrd="0" destOrd="0" presId="urn:microsoft.com/office/officeart/2005/8/layout/hierarchy3"/>
    <dgm:cxn modelId="{1DA6C170-F71C-493E-BCF6-303A9DA16944}" type="presOf" srcId="{AA50ED0A-3AEF-49BE-BC6D-24EB396A4502}" destId="{0C7B320F-E4FA-45D9-B0B7-7861308B7A4B}" srcOrd="1" destOrd="0" presId="urn:microsoft.com/office/officeart/2005/8/layout/hierarchy3"/>
    <dgm:cxn modelId="{8AA1E8E5-1654-4E84-9F56-499935DD7A88}" srcId="{AA50ED0A-3AEF-49BE-BC6D-24EB396A4502}" destId="{655B5BF6-1DF5-41E7-BB01-90109E746949}" srcOrd="0" destOrd="0" parTransId="{E837DCC0-052D-4E40-AF2D-1559C774FC69}" sibTransId="{A06B2086-4609-491C-A07B-8D2FEBDE8A7A}"/>
    <dgm:cxn modelId="{F287AB5D-5DA0-45D4-8842-6B065411EE89}" type="presOf" srcId="{3D1C9C82-4D60-402E-AA7B-ED9913DD843A}" destId="{EF491EF7-CE1F-4347-A013-89621E7AC860}" srcOrd="0" destOrd="0" presId="urn:microsoft.com/office/officeart/2005/8/layout/hierarchy3"/>
    <dgm:cxn modelId="{AB3A1284-4790-4383-A9A0-D8D471A9FE02}" type="presOf" srcId="{E837DCC0-052D-4E40-AF2D-1559C774FC69}" destId="{1F7A0C23-384F-47DB-AEDC-498573160188}" srcOrd="0" destOrd="0" presId="urn:microsoft.com/office/officeart/2005/8/layout/hierarchy3"/>
    <dgm:cxn modelId="{4C25DECD-488F-490B-B2FC-6CB5A489BCB8}" srcId="{AA50ED0A-3AEF-49BE-BC6D-24EB396A4502}" destId="{4E5261D5-9B78-4C92-BBAB-6BF0349B691E}" srcOrd="1" destOrd="0" parTransId="{8AED00C3-0D2F-4C80-994A-F3110AE93413}" sibTransId="{D5177777-0D24-4470-BCCB-F3B3E0534607}"/>
    <dgm:cxn modelId="{8F0870A3-F3A7-4C23-BACA-A3D70BE974F0}" type="presOf" srcId="{8AED00C3-0D2F-4C80-994A-F3110AE93413}" destId="{1469CB38-833C-4606-9912-5CD61384717C}" srcOrd="0" destOrd="0" presId="urn:microsoft.com/office/officeart/2005/8/layout/hierarchy3"/>
    <dgm:cxn modelId="{3CF51457-3B66-4322-9946-F70544783B56}" type="presOf" srcId="{AA50ED0A-3AEF-49BE-BC6D-24EB396A4502}" destId="{2959BE33-C9C3-4ED8-960F-8D90B6D888E2}" srcOrd="0" destOrd="0" presId="urn:microsoft.com/office/officeart/2005/8/layout/hierarchy3"/>
    <dgm:cxn modelId="{BA33AE9B-61F3-4E75-878C-379BCAF665BA}" srcId="{3D1C9C82-4D60-402E-AA7B-ED9913DD843A}" destId="{AA50ED0A-3AEF-49BE-BC6D-24EB396A4502}" srcOrd="0" destOrd="0" parTransId="{1C76D389-83EA-4DE4-B000-41A606DF3CEB}" sibTransId="{4DA77976-1435-40E8-8CCA-9A42D7C2A507}"/>
    <dgm:cxn modelId="{8A0CFBAD-6841-4DDB-8ABA-73F01A1B0EB6}" type="presOf" srcId="{655B5BF6-1DF5-41E7-BB01-90109E746949}" destId="{99AAC24F-CD11-48A9-8FF7-8F9A7D4B4FCA}" srcOrd="0" destOrd="0" presId="urn:microsoft.com/office/officeart/2005/8/layout/hierarchy3"/>
    <dgm:cxn modelId="{E474831D-A232-4327-8E24-0C5B63C33891}" type="presParOf" srcId="{EF491EF7-CE1F-4347-A013-89621E7AC860}" destId="{BDC4A9C4-828D-4784-8A05-9B2243452516}" srcOrd="0" destOrd="0" presId="urn:microsoft.com/office/officeart/2005/8/layout/hierarchy3"/>
    <dgm:cxn modelId="{73110A09-6E8A-470F-88C2-6A2222B680FB}" type="presParOf" srcId="{BDC4A9C4-828D-4784-8A05-9B2243452516}" destId="{E563F7AE-868E-40FB-9175-0E9E2C0BCD9F}" srcOrd="0" destOrd="0" presId="urn:microsoft.com/office/officeart/2005/8/layout/hierarchy3"/>
    <dgm:cxn modelId="{E348BF91-161F-480B-BD83-A187B27C8E53}" type="presParOf" srcId="{E563F7AE-868E-40FB-9175-0E9E2C0BCD9F}" destId="{2959BE33-C9C3-4ED8-960F-8D90B6D888E2}" srcOrd="0" destOrd="0" presId="urn:microsoft.com/office/officeart/2005/8/layout/hierarchy3"/>
    <dgm:cxn modelId="{EAC02C82-20CF-4C04-A449-5A67A93BE07C}" type="presParOf" srcId="{E563F7AE-868E-40FB-9175-0E9E2C0BCD9F}" destId="{0C7B320F-E4FA-45D9-B0B7-7861308B7A4B}" srcOrd="1" destOrd="0" presId="urn:microsoft.com/office/officeart/2005/8/layout/hierarchy3"/>
    <dgm:cxn modelId="{22800DE2-D9E5-42BB-8F5A-470FC5888F91}" type="presParOf" srcId="{BDC4A9C4-828D-4784-8A05-9B2243452516}" destId="{3343483B-7B29-4B56-A1C1-D441E2D89333}" srcOrd="1" destOrd="0" presId="urn:microsoft.com/office/officeart/2005/8/layout/hierarchy3"/>
    <dgm:cxn modelId="{4AB0DC97-82BB-40BC-AF43-4ECA0ECD934F}" type="presParOf" srcId="{3343483B-7B29-4B56-A1C1-D441E2D89333}" destId="{1F7A0C23-384F-47DB-AEDC-498573160188}" srcOrd="0" destOrd="0" presId="urn:microsoft.com/office/officeart/2005/8/layout/hierarchy3"/>
    <dgm:cxn modelId="{3B073D97-2326-4BE0-96A3-C548626A691F}" type="presParOf" srcId="{3343483B-7B29-4B56-A1C1-D441E2D89333}" destId="{99AAC24F-CD11-48A9-8FF7-8F9A7D4B4FCA}" srcOrd="1" destOrd="0" presId="urn:microsoft.com/office/officeart/2005/8/layout/hierarchy3"/>
    <dgm:cxn modelId="{757C1136-74B8-4EB6-BF15-8683A6804F02}" type="presParOf" srcId="{3343483B-7B29-4B56-A1C1-D441E2D89333}" destId="{1469CB38-833C-4606-9912-5CD61384717C}" srcOrd="2" destOrd="0" presId="urn:microsoft.com/office/officeart/2005/8/layout/hierarchy3"/>
    <dgm:cxn modelId="{134DA717-1CA3-47DA-8E16-CC7C998E0F3B}" type="presParOf" srcId="{3343483B-7B29-4B56-A1C1-D441E2D89333}" destId="{676596FD-DC78-4D1D-9E83-D74878DDFB0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4660CE-B87C-4752-925C-8C7058A1169E}">
      <dsp:nvSpPr>
        <dsp:cNvPr id="0" name=""/>
        <dsp:cNvSpPr/>
      </dsp:nvSpPr>
      <dsp:spPr>
        <a:xfrm>
          <a:off x="3923582" y="101921"/>
          <a:ext cx="1616494" cy="161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 </a:t>
          </a:r>
          <a:endParaRPr lang="de-DE" sz="6500" kern="1200" dirty="0"/>
        </a:p>
      </dsp:txBody>
      <dsp:txXfrm>
        <a:off x="3923582" y="101921"/>
        <a:ext cx="1616494" cy="1616494"/>
      </dsp:txXfrm>
    </dsp:sp>
    <dsp:sp modelId="{6FB88D4B-3860-4417-A271-8FB423FFE19B}">
      <dsp:nvSpPr>
        <dsp:cNvPr id="0" name=""/>
        <dsp:cNvSpPr/>
      </dsp:nvSpPr>
      <dsp:spPr>
        <a:xfrm>
          <a:off x="1072627" y="-546"/>
          <a:ext cx="4569917" cy="4569917"/>
        </a:xfrm>
        <a:prstGeom prst="circularArrow">
          <a:avLst>
            <a:gd name="adj1" fmla="val 6898"/>
            <a:gd name="adj2" fmla="val 465001"/>
            <a:gd name="adj3" fmla="val 550894"/>
            <a:gd name="adj4" fmla="val 20584106"/>
            <a:gd name="adj5" fmla="val 804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F6E407-DD7E-45A8-86F8-438FC91A2E2E}">
      <dsp:nvSpPr>
        <dsp:cNvPr id="0" name=""/>
        <dsp:cNvSpPr/>
      </dsp:nvSpPr>
      <dsp:spPr>
        <a:xfrm>
          <a:off x="3923582" y="2850409"/>
          <a:ext cx="1616494" cy="161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 </a:t>
          </a:r>
          <a:endParaRPr lang="de-DE" sz="6500" kern="1200" dirty="0"/>
        </a:p>
      </dsp:txBody>
      <dsp:txXfrm>
        <a:off x="3923582" y="2850409"/>
        <a:ext cx="1616494" cy="1616494"/>
      </dsp:txXfrm>
    </dsp:sp>
    <dsp:sp modelId="{54C528AF-6D8A-4BAE-8854-8C553270DA8A}">
      <dsp:nvSpPr>
        <dsp:cNvPr id="0" name=""/>
        <dsp:cNvSpPr/>
      </dsp:nvSpPr>
      <dsp:spPr>
        <a:xfrm>
          <a:off x="1072627" y="-546"/>
          <a:ext cx="4569917" cy="4569917"/>
        </a:xfrm>
        <a:prstGeom prst="circularArrow">
          <a:avLst>
            <a:gd name="adj1" fmla="val 6898"/>
            <a:gd name="adj2" fmla="val 465001"/>
            <a:gd name="adj3" fmla="val 5950894"/>
            <a:gd name="adj4" fmla="val 4384106"/>
            <a:gd name="adj5" fmla="val 804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0FCCED-4D0E-4DA9-9A57-17CC71E05703}">
      <dsp:nvSpPr>
        <dsp:cNvPr id="0" name=""/>
        <dsp:cNvSpPr/>
      </dsp:nvSpPr>
      <dsp:spPr>
        <a:xfrm>
          <a:off x="1175094" y="2850409"/>
          <a:ext cx="1616494" cy="161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 </a:t>
          </a:r>
          <a:endParaRPr lang="de-DE" sz="6500" kern="1200" dirty="0"/>
        </a:p>
      </dsp:txBody>
      <dsp:txXfrm>
        <a:off x="1175094" y="2850409"/>
        <a:ext cx="1616494" cy="1616494"/>
      </dsp:txXfrm>
    </dsp:sp>
    <dsp:sp modelId="{133B61A5-C732-4E17-91D6-5ADCF3EDC20F}">
      <dsp:nvSpPr>
        <dsp:cNvPr id="0" name=""/>
        <dsp:cNvSpPr/>
      </dsp:nvSpPr>
      <dsp:spPr>
        <a:xfrm>
          <a:off x="1072627" y="-546"/>
          <a:ext cx="4569917" cy="4569917"/>
        </a:xfrm>
        <a:prstGeom prst="circularArrow">
          <a:avLst>
            <a:gd name="adj1" fmla="val 6898"/>
            <a:gd name="adj2" fmla="val 465001"/>
            <a:gd name="adj3" fmla="val 11350894"/>
            <a:gd name="adj4" fmla="val 9784106"/>
            <a:gd name="adj5" fmla="val 804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32532"/>
                <a:lumOff val="527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32532"/>
                <a:lumOff val="527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32532"/>
                <a:lumOff val="52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C5346B-5D3D-4C6B-B47D-08A0B0E0F16B}">
      <dsp:nvSpPr>
        <dsp:cNvPr id="0" name=""/>
        <dsp:cNvSpPr/>
      </dsp:nvSpPr>
      <dsp:spPr>
        <a:xfrm>
          <a:off x="1175094" y="101921"/>
          <a:ext cx="1616494" cy="161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 </a:t>
          </a:r>
          <a:endParaRPr lang="de-DE" sz="6500" kern="1200" dirty="0"/>
        </a:p>
      </dsp:txBody>
      <dsp:txXfrm>
        <a:off x="1175094" y="101921"/>
        <a:ext cx="1616494" cy="1616494"/>
      </dsp:txXfrm>
    </dsp:sp>
    <dsp:sp modelId="{AA655A75-3AD4-4B92-8279-B5C59249813B}">
      <dsp:nvSpPr>
        <dsp:cNvPr id="0" name=""/>
        <dsp:cNvSpPr/>
      </dsp:nvSpPr>
      <dsp:spPr>
        <a:xfrm>
          <a:off x="1072627" y="-546"/>
          <a:ext cx="4569917" cy="4569917"/>
        </a:xfrm>
        <a:prstGeom prst="circularArrow">
          <a:avLst>
            <a:gd name="adj1" fmla="val 6898"/>
            <a:gd name="adj2" fmla="val 465001"/>
            <a:gd name="adj3" fmla="val 16750894"/>
            <a:gd name="adj4" fmla="val 15184106"/>
            <a:gd name="adj5" fmla="val 804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F09179-E818-402D-9DAB-64C26618DB46}">
      <dsp:nvSpPr>
        <dsp:cNvPr id="0" name=""/>
        <dsp:cNvSpPr/>
      </dsp:nvSpPr>
      <dsp:spPr>
        <a:xfrm>
          <a:off x="3960" y="208401"/>
          <a:ext cx="1290947" cy="1026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Data Capture</a:t>
          </a:r>
          <a:endParaRPr lang="en-GB" sz="2200" b="1" kern="1200" dirty="0"/>
        </a:p>
      </dsp:txBody>
      <dsp:txXfrm>
        <a:off x="3960" y="208401"/>
        <a:ext cx="1290947" cy="1026699"/>
      </dsp:txXfrm>
    </dsp:sp>
    <dsp:sp modelId="{29F8ADC2-E1E5-48FD-83D0-4DCD245C227B}">
      <dsp:nvSpPr>
        <dsp:cNvPr id="0" name=""/>
        <dsp:cNvSpPr/>
      </dsp:nvSpPr>
      <dsp:spPr>
        <a:xfrm rot="21585460">
          <a:off x="1417494" y="567401"/>
          <a:ext cx="259886" cy="301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21585460">
        <a:off x="1417494" y="567401"/>
        <a:ext cx="259886" cy="301104"/>
      </dsp:txXfrm>
    </dsp:sp>
    <dsp:sp modelId="{B43BC290-039C-48A4-AA47-23DBF52FDAD2}">
      <dsp:nvSpPr>
        <dsp:cNvPr id="0" name=""/>
        <dsp:cNvSpPr/>
      </dsp:nvSpPr>
      <dsp:spPr>
        <a:xfrm>
          <a:off x="1785256" y="201030"/>
          <a:ext cx="1214129" cy="1026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OCR</a:t>
          </a:r>
        </a:p>
      </dsp:txBody>
      <dsp:txXfrm>
        <a:off x="1785256" y="201030"/>
        <a:ext cx="1214129" cy="1026699"/>
      </dsp:txXfrm>
    </dsp:sp>
    <dsp:sp modelId="{4EEC4871-698F-46B4-8F58-1319076AA78F}">
      <dsp:nvSpPr>
        <dsp:cNvPr id="0" name=""/>
        <dsp:cNvSpPr/>
      </dsp:nvSpPr>
      <dsp:spPr>
        <a:xfrm>
          <a:off x="3120799" y="563827"/>
          <a:ext cx="257395" cy="301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3120799" y="563827"/>
        <a:ext cx="257395" cy="301104"/>
      </dsp:txXfrm>
    </dsp:sp>
    <dsp:sp modelId="{D1F18A5A-C439-46BB-804A-3E671B979373}">
      <dsp:nvSpPr>
        <dsp:cNvPr id="0" name=""/>
        <dsp:cNvSpPr/>
      </dsp:nvSpPr>
      <dsp:spPr>
        <a:xfrm>
          <a:off x="3485038" y="201030"/>
          <a:ext cx="1214129" cy="1026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SAP</a:t>
          </a:r>
          <a:r>
            <a:rPr lang="en-GB" sz="1800" kern="1200" dirty="0"/>
            <a:t> </a:t>
          </a:r>
          <a:r>
            <a:rPr lang="en-GB" sz="1800" kern="1200" dirty="0" smtClean="0"/>
            <a:t>Data Transfer</a:t>
          </a:r>
          <a:endParaRPr lang="en-GB" sz="1800" kern="1200" dirty="0"/>
        </a:p>
      </dsp:txBody>
      <dsp:txXfrm>
        <a:off x="3485038" y="201030"/>
        <a:ext cx="1214129" cy="1026699"/>
      </dsp:txXfrm>
    </dsp:sp>
    <dsp:sp modelId="{DB863068-8889-46B4-ABF6-AB526A606C0B}">
      <dsp:nvSpPr>
        <dsp:cNvPr id="0" name=""/>
        <dsp:cNvSpPr/>
      </dsp:nvSpPr>
      <dsp:spPr>
        <a:xfrm>
          <a:off x="4820581" y="563827"/>
          <a:ext cx="257395" cy="301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820581" y="563827"/>
        <a:ext cx="257395" cy="301104"/>
      </dsp:txXfrm>
    </dsp:sp>
    <dsp:sp modelId="{4D203540-2EEF-46D5-A0FD-85EE2633B5D5}">
      <dsp:nvSpPr>
        <dsp:cNvPr id="0" name=""/>
        <dsp:cNvSpPr/>
      </dsp:nvSpPr>
      <dsp:spPr>
        <a:xfrm>
          <a:off x="5184820" y="201030"/>
          <a:ext cx="1214129" cy="1026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SAP</a:t>
          </a:r>
          <a:r>
            <a:rPr lang="en-GB" sz="1900" kern="1200" dirty="0"/>
            <a:t>  </a:t>
          </a:r>
          <a:r>
            <a:rPr lang="en-GB" sz="1900" kern="1200" dirty="0" smtClean="0"/>
            <a:t>AP Process</a:t>
          </a:r>
          <a:endParaRPr lang="en-GB" sz="1900" kern="1200" dirty="0"/>
        </a:p>
      </dsp:txBody>
      <dsp:txXfrm>
        <a:off x="5184820" y="201030"/>
        <a:ext cx="1214129" cy="1026699"/>
      </dsp:txXfrm>
    </dsp:sp>
    <dsp:sp modelId="{C9EEAD9E-4148-4BE0-B8A3-6AEAFF4CEAD1}">
      <dsp:nvSpPr>
        <dsp:cNvPr id="0" name=""/>
        <dsp:cNvSpPr/>
      </dsp:nvSpPr>
      <dsp:spPr>
        <a:xfrm>
          <a:off x="6513039" y="563827"/>
          <a:ext cx="241869" cy="301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6513039" y="563827"/>
        <a:ext cx="241869" cy="301104"/>
      </dsp:txXfrm>
    </dsp:sp>
    <dsp:sp modelId="{6AD311E9-F77F-4E8F-BCD7-7FC24F4396AA}">
      <dsp:nvSpPr>
        <dsp:cNvPr id="0" name=""/>
        <dsp:cNvSpPr/>
      </dsp:nvSpPr>
      <dsp:spPr>
        <a:xfrm>
          <a:off x="6855307" y="201030"/>
          <a:ext cx="1214129" cy="1026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SAP </a:t>
          </a:r>
          <a:r>
            <a:rPr lang="en-GB" sz="1900" kern="1200" dirty="0" smtClean="0"/>
            <a:t>Archive</a:t>
          </a:r>
          <a:endParaRPr lang="en-GB" sz="1900" kern="1200" dirty="0"/>
        </a:p>
      </dsp:txBody>
      <dsp:txXfrm>
        <a:off x="6855307" y="201030"/>
        <a:ext cx="1214129" cy="10266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423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4" tIns="0" rIns="19354" bIns="0" numCol="1" anchor="t" anchorCtr="0" compatLnSpc="1">
            <a:prstTxWarp prst="textNoShape">
              <a:avLst/>
            </a:prstTxWarp>
          </a:bodyPr>
          <a:lstStyle>
            <a:lvl1pPr defTabSz="774700" eaLnBrk="0" hangingPunct="0">
              <a:defRPr sz="1000" i="1">
                <a:solidFill>
                  <a:srgbClr val="FF33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40375" y="7938"/>
            <a:ext cx="423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4" tIns="0" rIns="19354" bIns="0" numCol="1" anchor="t" anchorCtr="0" compatLnSpc="1">
            <a:prstTxWarp prst="textNoShape">
              <a:avLst/>
            </a:prstTxWarp>
          </a:bodyPr>
          <a:lstStyle>
            <a:lvl1pPr algn="r" defTabSz="774700" eaLnBrk="0" hangingPunct="0">
              <a:defRPr sz="1000" i="1">
                <a:solidFill>
                  <a:srgbClr val="FF33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29363"/>
            <a:ext cx="423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4" tIns="0" rIns="19354" bIns="0" numCol="1" anchor="b" anchorCtr="0" compatLnSpc="1">
            <a:prstTxWarp prst="textNoShape">
              <a:avLst/>
            </a:prstTxWarp>
          </a:bodyPr>
          <a:lstStyle>
            <a:lvl1pPr defTabSz="774700" eaLnBrk="0" hangingPunct="0">
              <a:defRPr sz="1000" i="1">
                <a:solidFill>
                  <a:srgbClr val="FF33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40375" y="6329363"/>
            <a:ext cx="423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4" tIns="0" rIns="19354" bIns="0" numCol="1" anchor="b" anchorCtr="0" compatLnSpc="1">
            <a:prstTxWarp prst="textNoShape">
              <a:avLst/>
            </a:prstTxWarp>
          </a:bodyPr>
          <a:lstStyle>
            <a:lvl1pPr algn="r" defTabSz="774700" eaLnBrk="0" hangingPunct="0">
              <a:defRPr sz="1000" i="1">
                <a:solidFill>
                  <a:srgbClr val="FF33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F73114-7A5A-48AC-89DC-B79C6A286F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423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4" tIns="0" rIns="19354" bIns="0" numCol="1" anchor="t" anchorCtr="0" compatLnSpc="1">
            <a:prstTxWarp prst="textNoShape">
              <a:avLst/>
            </a:prstTxWarp>
          </a:bodyPr>
          <a:lstStyle>
            <a:lvl1pPr defTabSz="7747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40375" y="7938"/>
            <a:ext cx="423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4" tIns="0" rIns="19354" bIns="0" numCol="1" anchor="t" anchorCtr="0" compatLnSpc="1">
            <a:prstTxWarp prst="textNoShape">
              <a:avLst/>
            </a:prstTxWarp>
          </a:bodyPr>
          <a:lstStyle>
            <a:lvl1pPr algn="r" defTabSz="7747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29363"/>
            <a:ext cx="423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4" tIns="0" rIns="19354" bIns="0" numCol="1" anchor="b" anchorCtr="0" compatLnSpc="1">
            <a:prstTxWarp prst="textNoShape">
              <a:avLst/>
            </a:prstTxWarp>
          </a:bodyPr>
          <a:lstStyle>
            <a:lvl1pPr defTabSz="7747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0375" y="6329363"/>
            <a:ext cx="423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4" tIns="0" rIns="19354" bIns="0" numCol="1" anchor="b" anchorCtr="0" compatLnSpc="1">
            <a:prstTxWarp prst="textNoShape">
              <a:avLst/>
            </a:prstTxWarp>
          </a:bodyPr>
          <a:lstStyle>
            <a:lvl1pPr algn="r" defTabSz="7747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C8FC194F-759A-4367-B2B6-62EED400CA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663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85788"/>
            <a:ext cx="3094038" cy="2320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157538"/>
            <a:ext cx="71723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0" tIns="46771" rIns="93540" bIns="46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74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774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2338" algn="l" defTabSz="774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4300" algn="l" defTabSz="774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4675" algn="l" defTabSz="774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8369" y="3158136"/>
            <a:ext cx="7176011" cy="2796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5BC87-B830-4FBB-8809-194925BCA837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31275-60B8-4B2B-B20D-1922DC992DBC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B269C-D4CD-4B81-994F-CE8ADD09A0EC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AA7E0-E0F3-4198-A597-ECF291759FF9}" type="slidenum">
              <a:rPr lang="de-DE" smtClean="0"/>
              <a:pPr/>
              <a:t>29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D8AE-CA28-4526-A199-1604C4BE5F12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5538668" y="6311615"/>
            <a:ext cx="4237190" cy="33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00" tIns="44750" rIns="89500" bIns="44750" anchor="b"/>
          <a:lstStyle/>
          <a:p>
            <a:pPr algn="r"/>
            <a:fld id="{95441B0D-C563-4459-B317-C2229B430E67}" type="slidenum">
              <a:rPr lang="it-IT" sz="1200"/>
              <a:pPr algn="r"/>
              <a:t>35</a:t>
            </a:fld>
            <a:endParaRPr lang="it-IT" sz="1200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Foliennummernplatzhalter 3"/>
          <p:cNvSpPr txBox="1">
            <a:spLocks noGrp="1"/>
          </p:cNvSpPr>
          <p:nvPr/>
        </p:nvSpPr>
        <p:spPr bwMode="auto">
          <a:xfrm>
            <a:off x="5538668" y="6311615"/>
            <a:ext cx="4237190" cy="33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00" tIns="44750" rIns="89500" bIns="44750" anchor="b"/>
          <a:lstStyle/>
          <a:p>
            <a:pPr algn="r"/>
            <a:fld id="{3124A435-0248-4F34-A7F4-E9CA1AA4793D}" type="slidenum">
              <a:rPr lang="it-IT" sz="1200"/>
              <a:pPr algn="r"/>
              <a:t>36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Foliennummernplatzhalter 3"/>
          <p:cNvSpPr txBox="1">
            <a:spLocks noGrp="1"/>
          </p:cNvSpPr>
          <p:nvPr/>
        </p:nvSpPr>
        <p:spPr bwMode="auto">
          <a:xfrm>
            <a:off x="5538668" y="6311615"/>
            <a:ext cx="4237190" cy="33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00" tIns="44750" rIns="89500" bIns="44750" anchor="b"/>
          <a:lstStyle/>
          <a:p>
            <a:pPr algn="r"/>
            <a:fld id="{156F5888-AE80-4D03-B68A-816D4180B2FD}" type="slidenum">
              <a:rPr lang="it-IT" sz="1200"/>
              <a:pPr algn="r"/>
              <a:t>39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D5EB0-FB7B-47E6-B118-DED690DC19ED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CAF72-A3F8-4F96-9F1C-F33B2380F89B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0563" y="498475"/>
            <a:ext cx="3322637" cy="24923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3155950"/>
            <a:ext cx="7821613" cy="29908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GB" smtClean="0"/>
              <a:t>Eppendorf: biotechnology &amp; life sciences</a:t>
            </a:r>
          </a:p>
          <a:p>
            <a:pPr>
              <a:buFontTx/>
              <a:buChar char="-"/>
            </a:pPr>
            <a:r>
              <a:rPr lang="en-GB" smtClean="0"/>
              <a:t> Vincotte: services (inspection, monitoring and certification)</a:t>
            </a:r>
          </a:p>
          <a:p>
            <a:pPr>
              <a:buFontTx/>
              <a:buChar char="-"/>
            </a:pPr>
            <a:r>
              <a:rPr lang="en-GB" smtClean="0"/>
              <a:t> Alzchem: Chemical industry</a:t>
            </a:r>
          </a:p>
          <a:p>
            <a:pPr>
              <a:buFontTx/>
              <a:buChar char="-"/>
            </a:pPr>
            <a:r>
              <a:rPr lang="en-GB" smtClean="0"/>
              <a:t> DLR: </a:t>
            </a:r>
            <a:r>
              <a:rPr lang="de-DE" smtClean="0">
                <a:solidFill>
                  <a:srgbClr val="2F2F8A"/>
                </a:solidFill>
              </a:rPr>
              <a:t>Deutsches Zentrum für Luft- und Raumfahrt in der Helmholtz-Gemeinschaft</a:t>
            </a:r>
          </a:p>
          <a:p>
            <a:pPr>
              <a:buFontTx/>
              <a:buChar char="-"/>
            </a:pPr>
            <a:r>
              <a:rPr lang="en-GB" smtClean="0"/>
              <a:t> HHLA: Hamburg Port &amp; Logistics</a:t>
            </a:r>
          </a:p>
          <a:p>
            <a:pPr>
              <a:buFontTx/>
              <a:buChar char="-"/>
            </a:pPr>
            <a:r>
              <a:rPr lang="en-GB" smtClean="0"/>
              <a:t> CWS: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2EB95-4D83-4CA5-8BD8-9B4981AA49D8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CAFDC-AD1A-4984-A4FF-9976BB11B608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0563" y="498475"/>
            <a:ext cx="3322637" cy="24923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3155950"/>
            <a:ext cx="7821613" cy="29908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68D5A-391C-4D3D-AF95-CBA0643C0F3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dirty="0" smtClean="0">
                <a:solidFill>
                  <a:srgbClr val="00008A"/>
                </a:solidFill>
                <a:latin typeface="Arial" pitchFamily="34" charset="0"/>
              </a:rPr>
              <a:t>FI/MM documents automatically generated (Invoice attribute OCR recognition. FI accounting lines generated by vendor templates or history).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004CA-0E02-4622-B139-022C1C515296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68D5A-391C-4D3D-AF95-CBA0643C0F3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dirty="0" smtClean="0">
                <a:solidFill>
                  <a:srgbClr val="00008A"/>
                </a:solidFill>
                <a:latin typeface="Arial" pitchFamily="34" charset="0"/>
              </a:rPr>
              <a:t>FI/MM documents automatically generated (Invoice attribute OCR recognition. FI accounting lines generated by vendor templates or history).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1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xFlow</a:t>
            </a:r>
            <a:r>
              <a:rPr lang="en-GB" sz="1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is totally integrated in SAP Business Workflow (also guarantees availability of various functions such as reports)</a:t>
            </a:r>
          </a:p>
          <a:p>
            <a:r>
              <a:rPr lang="en-GB" sz="1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indent="0" algn="l" defTabSz="774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User management</a:t>
            </a: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: role-based user and group administration </a:t>
            </a:r>
            <a:r>
              <a:rPr lang="en-GB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(SAP, NON-SAP and LDAP users)</a:t>
            </a:r>
            <a:endParaRPr lang="en-GB" sz="1000" b="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Text system </a:t>
            </a: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(for translation of all </a:t>
            </a:r>
            <a:r>
              <a:rPr lang="en-GB" sz="1000" b="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xFlow</a:t>
            </a: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elements into any desired language or company specific terminology)</a:t>
            </a:r>
          </a:p>
          <a:p>
            <a:pPr>
              <a:buFont typeface="Arial" pitchFamily="34" charset="0"/>
              <a:buChar char="•"/>
            </a:pP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Workflow Builder </a:t>
            </a: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(graphical user interface to create Workflow diagrams/sequences)</a:t>
            </a:r>
          </a:p>
          <a:p>
            <a:pPr marL="0" marR="0" indent="0" algn="l" defTabSz="774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Cockpit</a:t>
            </a: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(for overview, administration, analysis of all </a:t>
            </a:r>
            <a:r>
              <a:rPr lang="en-GB" sz="10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xFlow</a:t>
            </a:r>
            <a:r>
              <a:rPr lang="en-GB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® processes)</a:t>
            </a:r>
          </a:p>
          <a:p>
            <a:pPr marL="0" marR="0" indent="0" algn="l" defTabSz="774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0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WEB</a:t>
            </a:r>
            <a:r>
              <a:rPr lang="en-GB" sz="1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(for utilising various </a:t>
            </a:r>
            <a:r>
              <a:rPr lang="en-GB" sz="10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xFlow</a:t>
            </a:r>
            <a:r>
              <a:rPr lang="en-GB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® functions via the web / internet browser)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200" b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EFFAE-104E-49EC-9516-15831109270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7639050" y="6643688"/>
            <a:ext cx="14830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aseline="30000" dirty="0">
                <a:solidFill>
                  <a:srgbClr val="000066"/>
                </a:solidFill>
                <a:latin typeface="Arial" charset="0"/>
              </a:rPr>
              <a:t>© </a:t>
            </a:r>
            <a:r>
              <a:rPr lang="de-DE" sz="800" dirty="0">
                <a:solidFill>
                  <a:srgbClr val="000066"/>
                </a:solidFill>
                <a:latin typeface="Arial" charset="0"/>
              </a:rPr>
              <a:t>WMD Vertrieb GmbH </a:t>
            </a:r>
            <a:r>
              <a:rPr lang="de-DE" sz="800" dirty="0" smtClean="0">
                <a:solidFill>
                  <a:srgbClr val="000066"/>
                </a:solidFill>
                <a:latin typeface="Arial" charset="0"/>
              </a:rPr>
              <a:t>2010</a:t>
            </a:r>
            <a:endParaRPr lang="de-DE" sz="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365125" y="-254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0" y="-20638"/>
            <a:ext cx="9132888" cy="1473201"/>
            <a:chOff x="0" y="-13"/>
            <a:chExt cx="5753" cy="928"/>
          </a:xfrm>
        </p:grpSpPr>
        <p:pic>
          <p:nvPicPr>
            <p:cNvPr id="7" name="Picture 12" descr="WMD_KeyVis_ppt_Forma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286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WM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0"/>
              <a:ext cx="1285" cy="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DMS_Logo_schm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3"/>
              <a:ext cx="45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431925"/>
            <a:ext cx="21082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431925"/>
            <a:ext cx="6175375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31925"/>
            <a:ext cx="8435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93608" name="Text Box 8"/>
          <p:cNvSpPr txBox="1">
            <a:spLocks noChangeArrowheads="1"/>
          </p:cNvSpPr>
          <p:nvPr userDrawn="1"/>
        </p:nvSpPr>
        <p:spPr bwMode="auto">
          <a:xfrm>
            <a:off x="7639050" y="6643688"/>
            <a:ext cx="14830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aseline="30000" dirty="0">
                <a:solidFill>
                  <a:srgbClr val="000066"/>
                </a:solidFill>
                <a:latin typeface="Arial" charset="0"/>
              </a:rPr>
              <a:t>© </a:t>
            </a:r>
            <a:r>
              <a:rPr lang="de-DE" sz="800" dirty="0">
                <a:solidFill>
                  <a:srgbClr val="000066"/>
                </a:solidFill>
                <a:latin typeface="Arial" charset="0"/>
              </a:rPr>
              <a:t>WMD Vertrieb GmbH </a:t>
            </a:r>
            <a:r>
              <a:rPr lang="de-DE" sz="800" dirty="0" smtClean="0">
                <a:solidFill>
                  <a:srgbClr val="000066"/>
                </a:solidFill>
                <a:latin typeface="Arial" charset="0"/>
              </a:rPr>
              <a:t>2010</a:t>
            </a:r>
            <a:endParaRPr lang="de-DE" sz="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93610" name="Text Box 10"/>
          <p:cNvSpPr txBox="1">
            <a:spLocks noChangeArrowheads="1"/>
          </p:cNvSpPr>
          <p:nvPr userDrawn="1"/>
        </p:nvSpPr>
        <p:spPr bwMode="auto">
          <a:xfrm>
            <a:off x="365125" y="-254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0" name="Picture 16" descr="WMD_KeyVis_ppt_Forma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040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7" descr="WM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0"/>
            <a:ext cx="20399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8" descr="DMS_Logo_sch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0638"/>
            <a:ext cx="720725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2F8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2F8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2F8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2F8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F2F8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2F2F8A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2F2F8A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2F2F8A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2F2F8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F2F8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F2F8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F2F8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F2F8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2F2F8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F2F8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F2F8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F2F8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F2F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jpe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8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73.png"/><Relationship Id="rId4" Type="http://schemas.openxmlformats.org/officeDocument/2006/relationships/image" Target="../media/image95.png"/><Relationship Id="rId9" Type="http://schemas.openxmlformats.org/officeDocument/2006/relationships/hyperlink" Target="http://www.wmd.de/dyn/epctrl/jsessionid/DB1E65473B3B84E3EF6B58B4768D3D02/con/wmd000750/cat/wmd000150/mod/wmd000004/pri/wmd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8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hyperlink" Target="http://www.wmd.de/dyn/epctrl/jsessionid/DB1E65473B3B84E3EF6B58B4768D3D02/con/wmd000750/cat/wmd000150/mod/wmd000004/pri/wmd" TargetMode="External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8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hyperlink" Target="http://www.wmd.de/dyn/epctrl/jsessionid/DB1E65473B3B84E3EF6B58B4768D3D02/con/wmd000750/cat/wmd000150/mod/wmd000004/pri/wmd" TargetMode="Externa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8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hyperlink" Target="http://www.wmd.de/dyn/epctrl/jsessionid/DB1E65473B3B84E3EF6B58B4768D3D02/con/wmd000750/cat/wmd000150/mod/wmd000004/pri/wmd" TargetMode="External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02.png"/><Relationship Id="rId4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02.png"/><Relationship Id="rId4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8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hyperlink" Target="http://www.wmd.de/dyn/epctrl/jsessionid/DB1E65473B3B84E3EF6B58B4768D3D02/con/wmd000750/cat/wmd000150/mod/wmd000004/pri/wmd" TargetMode="External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kamps.de/" TargetMode="External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9" Type="http://schemas.openxmlformats.org/officeDocument/2006/relationships/image" Target="../media/image40.jpeg"/><Relationship Id="rId3" Type="http://schemas.openxmlformats.org/officeDocument/2006/relationships/image" Target="http://tbn0.google.com/images?q=tbn:mE2lIFXSSYMgPM:http://www.connex.info/ImageVault/Images/id_4058/scope_1/webSafe_1/ImageVaultHandler.aspx" TargetMode="External"/><Relationship Id="rId21" Type="http://schemas.openxmlformats.org/officeDocument/2006/relationships/image" Target="../media/image26.png"/><Relationship Id="rId34" Type="http://schemas.openxmlformats.org/officeDocument/2006/relationships/image" Target="../media/image35.png"/><Relationship Id="rId7" Type="http://schemas.openxmlformats.org/officeDocument/2006/relationships/hyperlink" Target="http://de.wikipedia.org/w/index.php?title=Datei:Logo_GazDeFrance.svg&amp;filetimestamp=20090308140811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5" Type="http://schemas.openxmlformats.org/officeDocument/2006/relationships/image" Target="../media/image29.jpeg"/><Relationship Id="rId33" Type="http://schemas.openxmlformats.org/officeDocument/2006/relationships/hyperlink" Target="http://www.wuestenrot.de/startseite.php" TargetMode="External"/><Relationship Id="rId38" Type="http://schemas.openxmlformats.org/officeDocument/2006/relationships/image" Target="../media/image39.png"/><Relationship Id="rId2" Type="http://schemas.openxmlformats.org/officeDocument/2006/relationships/image" Target="../media/image11.jpeg"/><Relationship Id="rId16" Type="http://schemas.openxmlformats.org/officeDocument/2006/relationships/image" Target="../media/image22.png"/><Relationship Id="rId20" Type="http://schemas.openxmlformats.org/officeDocument/2006/relationships/image" Target="http://tbn0.google.com/images?q=tbn:QrTNKhM8BOmZSM:http://www.mercurio-press.net/files/firma/2012-ball_logo.gif" TargetMode="External"/><Relationship Id="rId29" Type="http://schemas.openxmlformats.org/officeDocument/2006/relationships/image" Target="../media/image32.pn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24" Type="http://schemas.openxmlformats.org/officeDocument/2006/relationships/image" Target="../media/image28.png"/><Relationship Id="rId32" Type="http://schemas.openxmlformats.org/officeDocument/2006/relationships/image" Target="../media/image34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7.png"/><Relationship Id="rId28" Type="http://schemas.openxmlformats.org/officeDocument/2006/relationships/hyperlink" Target="http://www.arag.de/" TargetMode="External"/><Relationship Id="rId36" Type="http://schemas.openxmlformats.org/officeDocument/2006/relationships/image" Target="../media/image37.pn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31" Type="http://schemas.openxmlformats.org/officeDocument/2006/relationships/hyperlink" Target="http://www.oppenheim.lu/luxde/index.htm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hyperlink" Target="http://www.eibach.de/" TargetMode="External"/><Relationship Id="rId27" Type="http://schemas.openxmlformats.org/officeDocument/2006/relationships/image" Target="../media/image31.png"/><Relationship Id="rId30" Type="http://schemas.openxmlformats.org/officeDocument/2006/relationships/image" Target="../media/image33.png"/><Relationship Id="rId35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18" Type="http://schemas.openxmlformats.org/officeDocument/2006/relationships/image" Target="../media/image57.wmf"/><Relationship Id="rId26" Type="http://schemas.openxmlformats.org/officeDocument/2006/relationships/image" Target="../media/image65.png"/><Relationship Id="rId3" Type="http://schemas.openxmlformats.org/officeDocument/2006/relationships/image" Target="../media/image43.png"/><Relationship Id="rId21" Type="http://schemas.openxmlformats.org/officeDocument/2006/relationships/image" Target="../media/image60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wmf"/><Relationship Id="rId24" Type="http://schemas.openxmlformats.org/officeDocument/2006/relationships/image" Target="../media/image63.png"/><Relationship Id="rId32" Type="http://schemas.openxmlformats.org/officeDocument/2006/relationships/image" Target="../media/image71.jpeg"/><Relationship Id="rId5" Type="http://schemas.openxmlformats.org/officeDocument/2006/relationships/hyperlink" Target="http://www.wmd.de/dyn/epctrl/jsessionid/9279184FE92F879C0239B69EB474CB87/con/wmd000668/cat/wmd000130/mod/wmd000004/pri/wmd" TargetMode="External"/><Relationship Id="rId15" Type="http://schemas.openxmlformats.org/officeDocument/2006/relationships/image" Target="../media/image54.png"/><Relationship Id="rId23" Type="http://schemas.openxmlformats.org/officeDocument/2006/relationships/image" Target="../media/image62.jpeg"/><Relationship Id="rId28" Type="http://schemas.openxmlformats.org/officeDocument/2006/relationships/image" Target="../media/image67.png"/><Relationship Id="rId10" Type="http://schemas.openxmlformats.org/officeDocument/2006/relationships/image" Target="../media/image49.wmf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hyperlink" Target="http://www.wmd.de/dyn/epctrl/jsessionid/DB1E65473B3B84E3EF6B58B4768D3D02/con/wmd000750/cat/wmd000150/mod/wmd000004/pri/wm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75263" y="1341438"/>
            <a:ext cx="2417762" cy="3462337"/>
            <a:chOff x="1595" y="904"/>
            <a:chExt cx="2365" cy="2918"/>
          </a:xfrm>
        </p:grpSpPr>
        <p:sp>
          <p:nvSpPr>
            <p:cNvPr id="12302" name="Rectangle 3"/>
            <p:cNvSpPr>
              <a:spLocks noChangeArrowheads="1"/>
            </p:cNvSpPr>
            <p:nvPr/>
          </p:nvSpPr>
          <p:spPr bwMode="auto">
            <a:xfrm>
              <a:off x="1595" y="904"/>
              <a:ext cx="2261" cy="291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Text Box 4"/>
            <p:cNvSpPr txBox="1">
              <a:spLocks noChangeArrowheads="1"/>
            </p:cNvSpPr>
            <p:nvPr/>
          </p:nvSpPr>
          <p:spPr bwMode="auto">
            <a:xfrm>
              <a:off x="1681" y="920"/>
              <a:ext cx="2279" cy="43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2800" dirty="0" smtClean="0">
                  <a:latin typeface="Arial" charset="0"/>
                </a:rPr>
                <a:t>Archiving</a:t>
              </a:r>
              <a:endParaRPr lang="de-DE" sz="2800" dirty="0">
                <a:latin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005263" y="1916113"/>
            <a:ext cx="2417762" cy="3462337"/>
            <a:chOff x="1595" y="904"/>
            <a:chExt cx="2365" cy="2918"/>
          </a:xfrm>
          <a:solidFill>
            <a:srgbClr val="8787DB"/>
          </a:solidFill>
        </p:grpSpPr>
        <p:sp>
          <p:nvSpPr>
            <p:cNvPr id="12300" name="Rectangle 6"/>
            <p:cNvSpPr>
              <a:spLocks noChangeArrowheads="1"/>
            </p:cNvSpPr>
            <p:nvPr/>
          </p:nvSpPr>
          <p:spPr bwMode="auto">
            <a:xfrm>
              <a:off x="1595" y="904"/>
              <a:ext cx="2261" cy="291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Text Box 7"/>
            <p:cNvSpPr txBox="1">
              <a:spLocks noChangeArrowheads="1"/>
            </p:cNvSpPr>
            <p:nvPr/>
          </p:nvSpPr>
          <p:spPr bwMode="auto">
            <a:xfrm>
              <a:off x="1681" y="920"/>
              <a:ext cx="2279" cy="43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2800" dirty="0">
                  <a:latin typeface="Arial" charset="0"/>
                </a:rPr>
                <a:t>Workflow</a:t>
              </a:r>
            </a:p>
          </p:txBody>
        </p:sp>
      </p:grp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-1450975" y="-192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-1450975" y="792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7457">
            <a:spAutoFit/>
          </a:bodyPr>
          <a:lstStyle/>
          <a:p>
            <a:pPr defTabSz="762000" eaLnBrk="0" hangingPunct="0"/>
            <a:r>
              <a:rPr lang="de-DE" sz="800">
                <a:solidFill>
                  <a:srgbClr val="14357F"/>
                </a:solidFill>
              </a:rPr>
              <a:t> </a:t>
            </a:r>
            <a:br>
              <a:rPr lang="de-DE" sz="800">
                <a:solidFill>
                  <a:srgbClr val="14357F"/>
                </a:solidFill>
              </a:rPr>
            </a:br>
            <a:r>
              <a:rPr lang="de-DE" sz="800">
                <a:solidFill>
                  <a:srgbClr val="14357F"/>
                </a:solidFill>
              </a:rPr>
              <a:t/>
            </a:r>
            <a:br>
              <a:rPr lang="de-DE" sz="800">
                <a:solidFill>
                  <a:srgbClr val="14357F"/>
                </a:solidFill>
              </a:rPr>
            </a:br>
            <a:endParaRPr lang="de-DE" sz="800">
              <a:solidFill>
                <a:srgbClr val="14357F"/>
              </a:solidFill>
            </a:endParaRPr>
          </a:p>
          <a:p>
            <a:pPr defTabSz="762000" eaLnBrk="0" hangingPunct="0"/>
            <a:endParaRPr lang="de-DE" sz="2400">
              <a:latin typeface="Times New Roman" pitchFamily="18" charset="0"/>
            </a:endParaRPr>
          </a:p>
        </p:txBody>
      </p:sp>
      <p:pic>
        <p:nvPicPr>
          <p:cNvPr id="12294" name="Picture 10" descr="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06488" y="-1096963"/>
            <a:ext cx="111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06488" y="-860425"/>
            <a:ext cx="171450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8663" y="-860425"/>
            <a:ext cx="171450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411413" y="2492375"/>
            <a:ext cx="2419350" cy="3462338"/>
            <a:chOff x="1595" y="904"/>
            <a:chExt cx="2365" cy="2918"/>
          </a:xfrm>
          <a:solidFill>
            <a:schemeClr val="accent6">
              <a:lumMod val="25000"/>
              <a:lumOff val="75000"/>
            </a:schemeClr>
          </a:solidFill>
        </p:grpSpPr>
        <p:sp>
          <p:nvSpPr>
            <p:cNvPr id="12298" name="Rectangle 14"/>
            <p:cNvSpPr>
              <a:spLocks noChangeArrowheads="1"/>
            </p:cNvSpPr>
            <p:nvPr/>
          </p:nvSpPr>
          <p:spPr bwMode="auto">
            <a:xfrm>
              <a:off x="1595" y="904"/>
              <a:ext cx="2261" cy="291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Text Box 15"/>
            <p:cNvSpPr txBox="1">
              <a:spLocks noChangeArrowheads="1"/>
            </p:cNvSpPr>
            <p:nvPr/>
          </p:nvSpPr>
          <p:spPr bwMode="auto">
            <a:xfrm>
              <a:off x="1681" y="920"/>
              <a:ext cx="2279" cy="80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de-DE" sz="2800" dirty="0">
                  <a:latin typeface="Arial" charset="0"/>
                </a:rPr>
                <a:t>Data Capturing</a:t>
              </a: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531813" y="762000"/>
            <a:ext cx="8459787" cy="5351463"/>
            <a:chOff x="531813" y="762000"/>
            <a:chExt cx="8459787" cy="5351463"/>
          </a:xfrm>
        </p:grpSpPr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6629400" y="762000"/>
              <a:ext cx="2362200" cy="3048000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5943600" y="1371600"/>
              <a:ext cx="2362200" cy="3048000"/>
            </a:xfrm>
            <a:prstGeom prst="rect">
              <a:avLst/>
            </a:prstGeom>
            <a:solidFill>
              <a:srgbClr val="8787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5257800" y="1981200"/>
              <a:ext cx="2362200" cy="3048000"/>
            </a:xfrm>
            <a:prstGeom prst="rect">
              <a:avLst/>
            </a:prstGeom>
            <a:solidFill>
              <a:srgbClr val="BBBB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492250" y="4924425"/>
              <a:ext cx="5713413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7200" dirty="0">
                  <a:solidFill>
                    <a:srgbClr val="9595FF"/>
                  </a:solidFill>
                </a:rPr>
                <a:t>www.</a:t>
              </a:r>
              <a:r>
                <a:rPr lang="de-DE" sz="7200" dirty="0">
                  <a:solidFill>
                    <a:srgbClr val="00008A"/>
                  </a:solidFill>
                </a:rPr>
                <a:t>wmd</a:t>
              </a:r>
              <a:r>
                <a:rPr lang="de-DE" sz="7200" dirty="0">
                  <a:solidFill>
                    <a:srgbClr val="9595FF"/>
                  </a:solidFill>
                </a:rPr>
                <a:t>.de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531813" y="2379663"/>
              <a:ext cx="6673850" cy="314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0" dirty="0">
                  <a:solidFill>
                    <a:srgbClr val="00008A"/>
                  </a:solidFill>
                  <a:latin typeface="Times New Roman" pitchFamily="18" charset="0"/>
                </a:rPr>
                <a:t>WMD</a:t>
              </a:r>
            </a:p>
          </p:txBody>
        </p:sp>
      </p:grp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905125"/>
            <a:ext cx="9144000" cy="452437"/>
            <a:chOff x="0" y="1264"/>
            <a:chExt cx="5760" cy="328"/>
          </a:xfrm>
        </p:grpSpPr>
        <p:pic>
          <p:nvPicPr>
            <p:cNvPr id="5" name="Picture 62" descr="page e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1"/>
              <a:ext cx="5756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6" name="Rectangle 4" descr="Wide downward diagonal"/>
            <p:cNvSpPr>
              <a:spLocks noChangeArrowheads="1"/>
            </p:cNvSpPr>
            <p:nvPr/>
          </p:nvSpPr>
          <p:spPr bwMode="auto">
            <a:xfrm>
              <a:off x="0" y="1264"/>
              <a:ext cx="5758" cy="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1264"/>
              <a:ext cx="5760" cy="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WMD, The Company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Payable: Challenge &amp; Results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 Enterprise Purchase to Pay Suite</a:t>
            </a:r>
            <a:endParaRPr lang="de-DE" sz="1600" dirty="0" smtClean="0">
              <a:solidFill>
                <a:srgbClr val="00008A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 Solution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Vinçotte: value Add &amp; Business Benefits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Vinçotte, The Implementation</a:t>
            </a:r>
            <a:endParaRPr lang="de-DE" dirty="0" smtClean="0">
              <a:solidFill>
                <a:schemeClr val="accent2"/>
              </a:solidFill>
            </a:endParaRP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81000" y="1714488"/>
            <a:ext cx="719139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92100">
              <a:lnSpc>
                <a:spcPct val="150000"/>
              </a:lnSpc>
              <a:buFont typeface="Wingdings 2" pitchFamily="18" charset="2"/>
              <a:buNone/>
            </a:pPr>
            <a:r>
              <a:rPr lang="en-US" sz="2000" b="1" dirty="0">
                <a:solidFill>
                  <a:srgbClr val="2F2F8A"/>
                </a:solidFill>
              </a:rPr>
              <a:t>Company background</a:t>
            </a:r>
          </a:p>
          <a:p>
            <a:pPr marL="292100" indent="-292100">
              <a:lnSpc>
                <a:spcPct val="150000"/>
              </a:lnSpc>
              <a:buFont typeface="Wingdings 2" pitchFamily="18" charset="2"/>
              <a:buChar char=""/>
            </a:pPr>
            <a:r>
              <a:rPr lang="en-GB" sz="2000" dirty="0" smtClean="0">
                <a:solidFill>
                  <a:srgbClr val="2F2F8A"/>
                </a:solidFill>
              </a:rPr>
              <a:t>Belgian company, 14 subs. worldwide. 2,000 employees, </a:t>
            </a:r>
          </a:p>
          <a:p>
            <a:pPr marL="292100" indent="-292100">
              <a:lnSpc>
                <a:spcPct val="150000"/>
              </a:lnSpc>
              <a:buFont typeface="Wingdings 2" pitchFamily="18" charset="2"/>
              <a:buChar char=""/>
            </a:pPr>
            <a:r>
              <a:rPr lang="en-GB" sz="2000" dirty="0" smtClean="0">
                <a:solidFill>
                  <a:srgbClr val="2F2F8A"/>
                </a:solidFill>
              </a:rPr>
              <a:t>Provides  over 130 specialised inspection, monitoring &amp; certification services in the industrial sector</a:t>
            </a:r>
            <a:endParaRPr lang="en-GB" sz="2000" dirty="0">
              <a:solidFill>
                <a:srgbClr val="2F2F8A"/>
              </a:solidFill>
            </a:endParaRPr>
          </a:p>
          <a:p>
            <a:pPr marL="292100" indent="-292100">
              <a:lnSpc>
                <a:spcPct val="150000"/>
              </a:lnSpc>
            </a:pPr>
            <a:r>
              <a:rPr lang="en-US" sz="2000" b="1" dirty="0" smtClean="0">
                <a:solidFill>
                  <a:srgbClr val="2F2F8A"/>
                </a:solidFill>
              </a:rPr>
              <a:t>Business </a:t>
            </a:r>
            <a:r>
              <a:rPr lang="en-US" sz="2000" b="1" dirty="0">
                <a:solidFill>
                  <a:srgbClr val="2F2F8A"/>
                </a:solidFill>
              </a:rPr>
              <a:t>goals</a:t>
            </a:r>
          </a:p>
          <a:p>
            <a:pPr marL="292100" indent="-292100">
              <a:lnSpc>
                <a:spcPct val="150000"/>
              </a:lnSpc>
              <a:buFont typeface="Wingdings 2" pitchFamily="18" charset="2"/>
              <a:buChar char=""/>
            </a:pPr>
            <a:r>
              <a:rPr lang="en-US" sz="2000" dirty="0" smtClean="0">
                <a:solidFill>
                  <a:srgbClr val="2F2F8A"/>
                </a:solidFill>
              </a:rPr>
              <a:t>Speed up AP process (only 15% of invoices with PO) to greatly improve audit compliance</a:t>
            </a:r>
          </a:p>
          <a:p>
            <a:pPr marL="292100" indent="-292100">
              <a:lnSpc>
                <a:spcPct val="150000"/>
              </a:lnSpc>
              <a:buFont typeface="Wingdings 2" pitchFamily="18" charset="2"/>
              <a:buChar char=""/>
            </a:pPr>
            <a:r>
              <a:rPr lang="en-US" sz="2000" dirty="0" smtClean="0">
                <a:solidFill>
                  <a:srgbClr val="2F2F8A"/>
                </a:solidFill>
              </a:rPr>
              <a:t>Reduce </a:t>
            </a:r>
            <a:r>
              <a:rPr lang="en-US" sz="2000" dirty="0">
                <a:solidFill>
                  <a:srgbClr val="2F2F8A"/>
                </a:solidFill>
              </a:rPr>
              <a:t>(manual) costs of vendor invoice management</a:t>
            </a:r>
          </a:p>
          <a:p>
            <a:pPr marL="292100" indent="-292100">
              <a:lnSpc>
                <a:spcPct val="150000"/>
              </a:lnSpc>
              <a:buFont typeface="Wingdings 2" pitchFamily="18" charset="2"/>
              <a:buChar char=""/>
            </a:pPr>
            <a:r>
              <a:rPr lang="en-US" sz="2000" dirty="0">
                <a:solidFill>
                  <a:srgbClr val="2F2F8A"/>
                </a:solidFill>
              </a:rPr>
              <a:t>Increase efficiency &amp; control of incoming invoice approval process</a:t>
            </a:r>
          </a:p>
          <a:p>
            <a:pPr marL="292100" indent="-292100">
              <a:lnSpc>
                <a:spcPct val="150000"/>
              </a:lnSpc>
              <a:buFont typeface="Wingdings 2" pitchFamily="18" charset="2"/>
              <a:buNone/>
            </a:pPr>
            <a:endParaRPr lang="en-GB" sz="2000" dirty="0">
              <a:solidFill>
                <a:srgbClr val="2F2F8A"/>
              </a:solidFill>
            </a:endParaRPr>
          </a:p>
        </p:txBody>
      </p:sp>
      <p:pic>
        <p:nvPicPr>
          <p:cNvPr id="10246" name="Picture 8" descr="http://anpeb.cyberwork.be/files/images/logos/H%20vin%C3%A7o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5" y="1714488"/>
            <a:ext cx="9128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450975" y="-192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1450975" y="792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7457">
            <a:spAutoFit/>
          </a:bodyPr>
          <a:lstStyle/>
          <a:p>
            <a:pPr defTabSz="762000" eaLnBrk="0" hangingPunct="0"/>
            <a:r>
              <a:rPr lang="de-DE" sz="800">
                <a:solidFill>
                  <a:srgbClr val="14357F"/>
                </a:solidFill>
              </a:rPr>
              <a:t> </a:t>
            </a:r>
            <a:br>
              <a:rPr lang="de-DE" sz="800">
                <a:solidFill>
                  <a:srgbClr val="14357F"/>
                </a:solidFill>
              </a:rPr>
            </a:br>
            <a:r>
              <a:rPr lang="de-DE" sz="800">
                <a:solidFill>
                  <a:srgbClr val="14357F"/>
                </a:solidFill>
              </a:rPr>
              <a:t/>
            </a:r>
            <a:br>
              <a:rPr lang="de-DE" sz="800">
                <a:solidFill>
                  <a:srgbClr val="14357F"/>
                </a:solidFill>
              </a:rPr>
            </a:br>
            <a:endParaRPr lang="de-DE" sz="800">
              <a:solidFill>
                <a:srgbClr val="14357F"/>
              </a:solidFill>
            </a:endParaRPr>
          </a:p>
          <a:p>
            <a:pPr defTabSz="762000" eaLnBrk="0" hangingPunct="0"/>
            <a:endParaRPr lang="de-DE" sz="2400">
              <a:latin typeface="Times New Roman" pitchFamily="18" charset="0"/>
            </a:endParaRPr>
          </a:p>
        </p:txBody>
      </p:sp>
      <p:pic>
        <p:nvPicPr>
          <p:cNvPr id="11268" name="Picture 6" descr="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06488" y="-1096963"/>
            <a:ext cx="111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06488" y="-860425"/>
            <a:ext cx="171450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8663" y="-860425"/>
            <a:ext cx="171450" cy="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" name="AutoShape 5"/>
          <p:cNvSpPr>
            <a:spLocks noChangeArrowheads="1"/>
          </p:cNvSpPr>
          <p:nvPr/>
        </p:nvSpPr>
        <p:spPr bwMode="auto">
          <a:xfrm>
            <a:off x="444500" y="2655888"/>
            <a:ext cx="2286000" cy="1219200"/>
          </a:xfrm>
          <a:prstGeom prst="cloudCallout">
            <a:avLst>
              <a:gd name="adj1" fmla="val 73819"/>
              <a:gd name="adj2" fmla="val 44139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rgbClr val="2F2F8A"/>
                </a:solidFill>
              </a:rPr>
              <a:t>Resolving errors &amp; exceptions?</a:t>
            </a:r>
            <a:endParaRPr lang="en-US" sz="2000" dirty="0">
              <a:solidFill>
                <a:srgbClr val="2F2F8A"/>
              </a:solidFill>
            </a:endParaRPr>
          </a:p>
        </p:txBody>
      </p:sp>
      <p:sp useBgFill="1">
        <p:nvSpPr>
          <p:cNvPr id="11" name="AutoShape 6"/>
          <p:cNvSpPr>
            <a:spLocks noChangeArrowheads="1"/>
          </p:cNvSpPr>
          <p:nvPr/>
        </p:nvSpPr>
        <p:spPr bwMode="auto">
          <a:xfrm>
            <a:off x="544511" y="1352544"/>
            <a:ext cx="2749550" cy="1219200"/>
          </a:xfrm>
          <a:prstGeom prst="cloudCallout">
            <a:avLst>
              <a:gd name="adj1" fmla="val 63477"/>
              <a:gd name="adj2" fmla="val 135805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2F2F8A"/>
                </a:solidFill>
              </a:rPr>
              <a:t>Who </a:t>
            </a:r>
            <a:r>
              <a:rPr lang="en-US" sz="2000" dirty="0" smtClean="0">
                <a:solidFill>
                  <a:srgbClr val="2F2F8A"/>
                </a:solidFill>
              </a:rPr>
              <a:t>has the invoice ? Is it lost?</a:t>
            </a:r>
            <a:endParaRPr lang="en-US" sz="2000" dirty="0">
              <a:solidFill>
                <a:srgbClr val="2F2F8A"/>
              </a:solidFill>
            </a:endParaRPr>
          </a:p>
        </p:txBody>
      </p:sp>
      <p:sp useBgFill="1">
        <p:nvSpPr>
          <p:cNvPr id="13" name="AutoShape 7"/>
          <p:cNvSpPr>
            <a:spLocks noChangeArrowheads="1"/>
          </p:cNvSpPr>
          <p:nvPr/>
        </p:nvSpPr>
        <p:spPr bwMode="auto">
          <a:xfrm>
            <a:off x="3294061" y="1454144"/>
            <a:ext cx="2063757" cy="1117600"/>
          </a:xfrm>
          <a:prstGeom prst="cloudCallout">
            <a:avLst>
              <a:gd name="adj1" fmla="val -12483"/>
              <a:gd name="adj2" fmla="val 130313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rgbClr val="2F2F8A"/>
                </a:solidFill>
              </a:rPr>
              <a:t>Com-</a:t>
            </a:r>
            <a:r>
              <a:rPr lang="en-US" sz="2000" dirty="0" err="1" smtClean="0">
                <a:solidFill>
                  <a:srgbClr val="2F2F8A"/>
                </a:solidFill>
              </a:rPr>
              <a:t>pliance</a:t>
            </a:r>
            <a:r>
              <a:rPr lang="en-US" sz="2000" dirty="0" smtClean="0">
                <a:solidFill>
                  <a:srgbClr val="2F2F8A"/>
                </a:solidFill>
              </a:rPr>
              <a:t>?</a:t>
            </a:r>
            <a:endParaRPr lang="en-US" sz="2000" dirty="0">
              <a:solidFill>
                <a:srgbClr val="2F2F8A"/>
              </a:solidFill>
            </a:endParaRPr>
          </a:p>
        </p:txBody>
      </p:sp>
      <p:sp useBgFill="1">
        <p:nvSpPr>
          <p:cNvPr id="14" name="AutoShape 8"/>
          <p:cNvSpPr>
            <a:spLocks noChangeArrowheads="1"/>
          </p:cNvSpPr>
          <p:nvPr/>
        </p:nvSpPr>
        <p:spPr bwMode="auto">
          <a:xfrm>
            <a:off x="5880128" y="2655888"/>
            <a:ext cx="2692400" cy="1219200"/>
          </a:xfrm>
          <a:prstGeom prst="cloudCallout">
            <a:avLst>
              <a:gd name="adj1" fmla="val -100060"/>
              <a:gd name="adj2" fmla="val 54556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rgbClr val="2F2F8A"/>
                </a:solidFill>
              </a:rPr>
              <a:t>Faster</a:t>
            </a:r>
          </a:p>
          <a:p>
            <a:pPr algn="ctr" eaLnBrk="0" hangingPunct="0">
              <a:defRPr/>
            </a:pPr>
            <a:r>
              <a:rPr lang="en-US" sz="2000" dirty="0" smtClean="0">
                <a:solidFill>
                  <a:srgbClr val="2F2F8A"/>
                </a:solidFill>
              </a:rPr>
              <a:t>monthly </a:t>
            </a:r>
            <a:r>
              <a:rPr lang="en-US" sz="2000" dirty="0">
                <a:solidFill>
                  <a:srgbClr val="2F2F8A"/>
                </a:solidFill>
              </a:rPr>
              <a:t>closure?</a:t>
            </a:r>
          </a:p>
        </p:txBody>
      </p:sp>
      <p:sp useBgFill="1">
        <p:nvSpPr>
          <p:cNvPr id="15" name="AutoShape 9"/>
          <p:cNvSpPr>
            <a:spLocks noChangeArrowheads="1"/>
          </p:cNvSpPr>
          <p:nvPr/>
        </p:nvSpPr>
        <p:spPr bwMode="auto">
          <a:xfrm>
            <a:off x="5929322" y="3995750"/>
            <a:ext cx="2692400" cy="1219200"/>
          </a:xfrm>
          <a:prstGeom prst="cloudCallout">
            <a:avLst>
              <a:gd name="adj1" fmla="val -100060"/>
              <a:gd name="adj2" fmla="val -14194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2F2F8A"/>
                </a:solidFill>
              </a:rPr>
              <a:t>Efficient access to invoices?</a:t>
            </a:r>
          </a:p>
        </p:txBody>
      </p:sp>
      <p:sp useBgFill="1">
        <p:nvSpPr>
          <p:cNvPr id="16" name="AutoShape 10"/>
          <p:cNvSpPr>
            <a:spLocks noChangeArrowheads="1"/>
          </p:cNvSpPr>
          <p:nvPr/>
        </p:nvSpPr>
        <p:spPr bwMode="auto">
          <a:xfrm>
            <a:off x="5854700" y="5322910"/>
            <a:ext cx="2311400" cy="1320800"/>
          </a:xfrm>
          <a:prstGeom prst="cloudCallout">
            <a:avLst>
              <a:gd name="adj1" fmla="val -118199"/>
              <a:gd name="adj2" fmla="val -111176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2F2F8A"/>
                </a:solidFill>
              </a:rPr>
              <a:t>Minimize manual tasks?</a:t>
            </a:r>
          </a:p>
        </p:txBody>
      </p:sp>
      <p:sp useBgFill="1">
        <p:nvSpPr>
          <p:cNvPr id="17" name="AutoShape 11"/>
          <p:cNvSpPr>
            <a:spLocks noChangeArrowheads="1"/>
          </p:cNvSpPr>
          <p:nvPr/>
        </p:nvSpPr>
        <p:spPr bwMode="auto">
          <a:xfrm>
            <a:off x="3294061" y="5449888"/>
            <a:ext cx="2311400" cy="1219200"/>
          </a:xfrm>
          <a:prstGeom prst="cloudCallout">
            <a:avLst>
              <a:gd name="adj1" fmla="val -14903"/>
              <a:gd name="adj2" fmla="val -132944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2F2F8A"/>
                </a:solidFill>
              </a:rPr>
              <a:t>Secure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2F2F8A"/>
                </a:solidFill>
              </a:rPr>
              <a:t>Storage?</a:t>
            </a:r>
          </a:p>
        </p:txBody>
      </p:sp>
      <p:sp useBgFill="1">
        <p:nvSpPr>
          <p:cNvPr id="18" name="AutoShape 12"/>
          <p:cNvSpPr>
            <a:spLocks noChangeArrowheads="1"/>
          </p:cNvSpPr>
          <p:nvPr/>
        </p:nvSpPr>
        <p:spPr bwMode="auto">
          <a:xfrm>
            <a:off x="544511" y="5272088"/>
            <a:ext cx="2749550" cy="1219200"/>
          </a:xfrm>
          <a:prstGeom prst="cloudCallout">
            <a:avLst>
              <a:gd name="adj1" fmla="val 44398"/>
              <a:gd name="adj2" fmla="val -85028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2F2F8A"/>
                </a:solidFill>
              </a:rPr>
              <a:t>Efficient </a:t>
            </a:r>
            <a:r>
              <a:rPr lang="en-US" sz="2000" dirty="0" smtClean="0">
                <a:solidFill>
                  <a:srgbClr val="2F2F8A"/>
                </a:solidFill>
              </a:rPr>
              <a:t>Reporting &amp; Forecasting?</a:t>
            </a:r>
            <a:endParaRPr lang="en-US" sz="2000" dirty="0">
              <a:solidFill>
                <a:srgbClr val="2F2F8A"/>
              </a:solidFill>
            </a:endParaRPr>
          </a:p>
        </p:txBody>
      </p:sp>
      <p:sp useBgFill="1">
        <p:nvSpPr>
          <p:cNvPr id="19" name="AutoShape 13"/>
          <p:cNvSpPr>
            <a:spLocks noChangeArrowheads="1"/>
          </p:cNvSpPr>
          <p:nvPr/>
        </p:nvSpPr>
        <p:spPr bwMode="auto">
          <a:xfrm>
            <a:off x="444500" y="3925888"/>
            <a:ext cx="2311400" cy="1219200"/>
          </a:xfrm>
          <a:prstGeom prst="cloudCallout">
            <a:avLst>
              <a:gd name="adj1" fmla="val 67514"/>
              <a:gd name="adj2" fmla="val -14194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2F2F8A"/>
                </a:solidFill>
              </a:rPr>
              <a:t>SAP and non-SAP users?</a:t>
            </a:r>
          </a:p>
        </p:txBody>
      </p:sp>
      <p:sp useBgFill="1">
        <p:nvSpPr>
          <p:cNvPr id="20" name="AutoShape 8"/>
          <p:cNvSpPr>
            <a:spLocks noChangeArrowheads="1"/>
          </p:cNvSpPr>
          <p:nvPr/>
        </p:nvSpPr>
        <p:spPr bwMode="auto">
          <a:xfrm>
            <a:off x="5473700" y="1454144"/>
            <a:ext cx="2692400" cy="1219200"/>
          </a:xfrm>
          <a:prstGeom prst="cloudCallout">
            <a:avLst>
              <a:gd name="adj1" fmla="val -85909"/>
              <a:gd name="adj2" fmla="val 120181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rgbClr val="2F2F8A"/>
                </a:solidFill>
              </a:rPr>
              <a:t>Vendor</a:t>
            </a:r>
          </a:p>
          <a:p>
            <a:pPr algn="ctr" eaLnBrk="0" hangingPunct="0">
              <a:defRPr/>
            </a:pPr>
            <a:r>
              <a:rPr lang="en-US" sz="2000" dirty="0" smtClean="0">
                <a:solidFill>
                  <a:srgbClr val="2F2F8A"/>
                </a:solidFill>
              </a:rPr>
              <a:t>Relationship?</a:t>
            </a:r>
            <a:endParaRPr lang="en-US" sz="2000" dirty="0">
              <a:solidFill>
                <a:srgbClr val="2F2F8A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2" y="2357430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 smtClean="0">
                <a:solidFill>
                  <a:schemeClr val="bg1"/>
                </a:solidFill>
                <a:ea typeface="+mj-ea"/>
                <a:cs typeface="+mj-cs"/>
              </a:rPr>
              <a:t>Accounting Manager</a:t>
            </a:r>
          </a:p>
          <a:p>
            <a:pPr algn="ctr" eaLnBrk="0" hangingPunct="0">
              <a:defRPr/>
            </a:pPr>
            <a:r>
              <a:rPr lang="en-US" sz="3200" b="1" kern="0" dirty="0" smtClean="0">
                <a:solidFill>
                  <a:schemeClr val="bg1"/>
                </a:solidFill>
                <a:ea typeface="+mj-ea"/>
                <a:cs typeface="+mj-cs"/>
              </a:rPr>
              <a:t>Challenges</a:t>
            </a:r>
            <a:endParaRPr lang="en-US" sz="54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45058" name="Picture 2" descr="http://api.ning.com/files/cfSa0WitX0dMuGr6-WAg-KQ1eD4vQQioxYn7VyPBAnBNBIQOJgbLdvO5iOBKUbRzvtEnk78dMR2ZvDRBSAIzP5foGY8VxPWu/Accountant.png?crop=1%3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1219200" cy="1500198"/>
          </a:xfrm>
          <a:prstGeom prst="rect">
            <a:avLst/>
          </a:prstGeom>
          <a:noFill/>
        </p:spPr>
      </p:pic>
      <p:pic>
        <p:nvPicPr>
          <p:cNvPr id="21" name="Picture 8" descr="http://anpeb.cyberwork.be/files/images/logos/H%20vin%C3%A7o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156075"/>
            <a:ext cx="571495" cy="41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4" name="AutoShape 4"/>
          <p:cNvSpPr>
            <a:spLocks noChangeArrowheads="1"/>
          </p:cNvSpPr>
          <p:nvPr/>
        </p:nvSpPr>
        <p:spPr bwMode="ltGray">
          <a:xfrm rot="10800000">
            <a:off x="214282" y="1725613"/>
            <a:ext cx="8715404" cy="4879134"/>
          </a:xfrm>
          <a:prstGeom prst="roundRect">
            <a:avLst>
              <a:gd name="adj" fmla="val 3231"/>
            </a:avLst>
          </a:prstGeom>
          <a:gradFill rotWithShape="1">
            <a:gsLst>
              <a:gs pos="0">
                <a:srgbClr val="D6E4F2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AEC6DA"/>
            </a:solidFill>
            <a:round/>
            <a:headEnd/>
            <a:tailEnd/>
          </a:ln>
          <a:effectLst>
            <a:outerShdw dist="89803" dir="2700000" algn="ctr" rotWithShape="0">
              <a:srgbClr val="E6E6E6"/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785786" y="2557871"/>
            <a:ext cx="8143900" cy="3728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185738" algn="l"/>
              </a:tabLst>
            </a:pPr>
            <a:r>
              <a:rPr lang="de-DE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30.000 </a:t>
            </a:r>
            <a:r>
              <a:rPr lang="de-DE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nvoices processed per year</a:t>
            </a:r>
            <a:endParaRPr lang="de-DE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185738" algn="l"/>
              </a:tabLst>
            </a:pPr>
            <a:r>
              <a:rPr lang="de-DE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Visibility on who blocks invoice, why, how long </a:t>
            </a: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</a:t>
            </a: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udit </a:t>
            </a: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compliance</a:t>
            </a:r>
            <a:endParaRPr lang="en-GB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185738" algn="l"/>
              </a:tabLst>
            </a:pP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Lower cost-per-invoice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Improved on-time payments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Improved ability to leverage cash discounts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Automated internal financial controls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AP clerks: far better understanding of SAP FI/MM design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Improved ratings by suppliers</a:t>
            </a:r>
            <a:endParaRPr lang="de-DE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ltGray">
          <a:xfrm>
            <a:off x="785786" y="1838317"/>
            <a:ext cx="1366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6666FF"/>
                </a:solidFill>
                <a:latin typeface="Trebuchet MS" pitchFamily="34" charset="0"/>
              </a:rPr>
              <a:t>Results</a:t>
            </a:r>
          </a:p>
        </p:txBody>
      </p:sp>
      <p:pic>
        <p:nvPicPr>
          <p:cNvPr id="10246" name="Picture 8" descr="http://anpeb.cyberwork.be/files/images/logos/H%20vin%C3%A7o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954213"/>
            <a:ext cx="9128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429000"/>
            <a:ext cx="9144000" cy="452437"/>
            <a:chOff x="0" y="1264"/>
            <a:chExt cx="5760" cy="328"/>
          </a:xfrm>
        </p:grpSpPr>
        <p:pic>
          <p:nvPicPr>
            <p:cNvPr id="5" name="Picture 62" descr="page e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1"/>
              <a:ext cx="5756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6" name="Rectangle 4" descr="Wide downward diagonal"/>
            <p:cNvSpPr>
              <a:spLocks noChangeArrowheads="1"/>
            </p:cNvSpPr>
            <p:nvPr/>
          </p:nvSpPr>
          <p:spPr bwMode="auto">
            <a:xfrm>
              <a:off x="0" y="1264"/>
              <a:ext cx="5758" cy="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1264"/>
              <a:ext cx="5760" cy="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WMD, The Company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Payable: Challenge &amp; Results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 Enterprise Purchase to Pay Suite</a:t>
            </a:r>
            <a:endParaRPr lang="de-DE" sz="1600" dirty="0" smtClean="0">
              <a:solidFill>
                <a:srgbClr val="00008A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 Solution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Vinçotte: value Add &amp; Business Benefits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Vinçotte, The Implementation</a:t>
            </a:r>
            <a:endParaRPr lang="de-DE" dirty="0" smtClean="0">
              <a:solidFill>
                <a:schemeClr val="accent2"/>
              </a:solidFill>
            </a:endParaRP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41" y="1431925"/>
            <a:ext cx="5456230" cy="792163"/>
          </a:xfrm>
        </p:spPr>
        <p:txBody>
          <a:bodyPr/>
          <a:lstStyle/>
          <a:p>
            <a:pPr algn="l"/>
            <a:r>
              <a:rPr lang="en-GB" sz="2400" dirty="0" err="1" smtClean="0"/>
              <a:t>xFlow</a:t>
            </a:r>
            <a:r>
              <a:rPr lang="en-GB" sz="2400" dirty="0" smtClean="0"/>
              <a:t>: a generic workflow solution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86456" y="3143248"/>
            <a:ext cx="2957544" cy="3314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b="1" dirty="0" smtClean="0">
                <a:solidFill>
                  <a:schemeClr val="accent6"/>
                </a:solidFill>
              </a:rPr>
              <a:t>SAP </a:t>
            </a:r>
            <a:r>
              <a:rPr lang="en-GB" sz="2000" b="1" dirty="0">
                <a:solidFill>
                  <a:schemeClr val="accent6"/>
                </a:solidFill>
              </a:rPr>
              <a:t>Business Workflow </a:t>
            </a:r>
            <a:r>
              <a:rPr lang="en-GB" sz="2000" dirty="0" smtClean="0">
                <a:solidFill>
                  <a:schemeClr val="accent6"/>
                </a:solidFill>
              </a:rPr>
              <a:t>is the foundation of </a:t>
            </a:r>
            <a:r>
              <a:rPr lang="en-GB" sz="2000" b="1" dirty="0" err="1" smtClean="0">
                <a:solidFill>
                  <a:schemeClr val="accent6"/>
                </a:solidFill>
              </a:rPr>
              <a:t>xFlow</a:t>
            </a:r>
            <a:r>
              <a:rPr lang="en-GB" sz="2000" b="1" dirty="0" smtClean="0">
                <a:solidFill>
                  <a:schemeClr val="accent6"/>
                </a:solidFill>
              </a:rPr>
              <a:t>®</a:t>
            </a:r>
          </a:p>
          <a:p>
            <a:endParaRPr lang="en-GB" sz="2000" dirty="0" smtClean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SAP Business Workflow provides basic functionality </a:t>
            </a:r>
            <a:r>
              <a:rPr lang="en-GB" sz="2000" dirty="0">
                <a:solidFill>
                  <a:schemeClr val="accent6"/>
                </a:solidFill>
              </a:rPr>
              <a:t>(e.g. object types, methods, event control etc</a:t>
            </a:r>
            <a:r>
              <a:rPr lang="en-GB" sz="2000" dirty="0" smtClean="0">
                <a:solidFill>
                  <a:schemeClr val="accent6"/>
                </a:solidFill>
              </a:rPr>
              <a:t>.)</a:t>
            </a: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aukasten_SAPW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41" y="2224088"/>
            <a:ext cx="5999115" cy="4233854"/>
          </a:xfrm>
          <a:prstGeom prst="rect">
            <a:avLst/>
          </a:prstGeom>
        </p:spPr>
      </p:pic>
      <p:pic>
        <p:nvPicPr>
          <p:cNvPr id="6" name="Picture 5" descr="Baukasten_Ba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24088"/>
            <a:ext cx="6186456" cy="4233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1" y="3643314"/>
            <a:ext cx="3714776" cy="1885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b="1" dirty="0" err="1" smtClean="0">
                <a:solidFill>
                  <a:schemeClr val="accent6"/>
                </a:solidFill>
              </a:rPr>
              <a:t>xFlow</a:t>
            </a:r>
            <a:r>
              <a:rPr lang="en-GB" sz="2400" b="1" dirty="0" smtClean="0">
                <a:solidFill>
                  <a:schemeClr val="accent6"/>
                </a:solidFill>
              </a:rPr>
              <a:t>® Basis </a:t>
            </a:r>
            <a:r>
              <a:rPr lang="en-GB" sz="2400" dirty="0" smtClean="0">
                <a:solidFill>
                  <a:schemeClr val="accent6"/>
                </a:solidFill>
              </a:rPr>
              <a:t>provides core functionality for all Business Applications </a:t>
            </a:r>
            <a:endParaRPr lang="en-GB" sz="2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aukasten_APP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24088"/>
            <a:ext cx="6186456" cy="4233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9305" y="2224087"/>
            <a:ext cx="2957544" cy="4395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b="1" dirty="0" smtClean="0">
                <a:solidFill>
                  <a:schemeClr val="accent6"/>
                </a:solidFill>
              </a:rPr>
              <a:t>“Business Applications” </a:t>
            </a:r>
            <a:r>
              <a:rPr lang="en-GB" sz="2000" dirty="0" smtClean="0">
                <a:solidFill>
                  <a:schemeClr val="accent6"/>
                </a:solidFill>
              </a:rPr>
              <a:t>= specific business process solutions</a:t>
            </a:r>
          </a:p>
          <a:p>
            <a:r>
              <a:rPr lang="en-GB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Each Business App. can be analysed, searched or edited via SAP standard functionalities (“Business Workplace”, “Workflow Log”)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Baukast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2224087"/>
            <a:ext cx="5999115" cy="4233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57916" y="1714488"/>
            <a:ext cx="3571868" cy="4938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Generic SAP Workflow Solution, centralized administration</a:t>
            </a:r>
          </a:p>
          <a:p>
            <a:pPr>
              <a:buFont typeface="Wingdings" pitchFamily="2" charset="2"/>
              <a:buChar char="ü"/>
            </a:pPr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100% SAP integration</a:t>
            </a:r>
          </a:p>
          <a:p>
            <a:pPr>
              <a:buFont typeface="Wingdings" pitchFamily="2" charset="2"/>
              <a:buChar char="ü"/>
            </a:pPr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Out-of-the-box solution, fast implementation</a:t>
            </a:r>
          </a:p>
          <a:p>
            <a:pPr>
              <a:buFont typeface="Wingdings" pitchFamily="2" charset="2"/>
              <a:buChar char="ü"/>
            </a:pPr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No development, just configuration</a:t>
            </a:r>
          </a:p>
          <a:p>
            <a:r>
              <a:rPr lang="en-GB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Includes Non-SAP users</a:t>
            </a:r>
            <a:endParaRPr lang="en-GB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Over 200 Customers</a:t>
            </a:r>
            <a:endParaRPr lang="en-GB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244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900"/>
                            </p:stCondLst>
                            <p:childTnLst>
                              <p:par>
                                <p:cTn id="52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  <p:bldP spid="10" grpId="0"/>
      <p:bldP spid="10" grpId="1"/>
      <p:bldP spid="10" grpId="2"/>
      <p:bldP spid="10" grpId="3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3"/>
          <p:cNvSpPr>
            <a:spLocks noChangeArrowheads="1"/>
          </p:cNvSpPr>
          <p:nvPr/>
        </p:nvSpPr>
        <p:spPr bwMode="auto">
          <a:xfrm>
            <a:off x="4476750" y="1695450"/>
            <a:ext cx="4667250" cy="14890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7411" name="Rectangle 47" descr="Wide downward diagonal"/>
          <p:cNvSpPr>
            <a:spLocks noChangeArrowheads="1"/>
          </p:cNvSpPr>
          <p:nvPr/>
        </p:nvSpPr>
        <p:spPr bwMode="auto">
          <a:xfrm>
            <a:off x="4543425" y="3086100"/>
            <a:ext cx="4597400" cy="98425"/>
          </a:xfrm>
          <a:prstGeom prst="rect">
            <a:avLst/>
          </a:prstGeom>
          <a:pattFill prst="wdDnDiag">
            <a:fgClr>
              <a:schemeClr val="bg1">
                <a:alpha val="34901"/>
              </a:schemeClr>
            </a:fgClr>
            <a:bgClr>
              <a:srgbClr val="F0F0F0">
                <a:alpha val="34901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pic>
        <p:nvPicPr>
          <p:cNvPr id="17412" name="Picture 11" descr="Plain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3597275"/>
            <a:ext cx="48450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2" descr="Computer copy"/>
          <p:cNvPicPr>
            <a:picLocks noChangeAspect="1" noChangeArrowheads="1"/>
          </p:cNvPicPr>
          <p:nvPr/>
        </p:nvPicPr>
        <p:blipFill>
          <a:blip r:embed="rId4" cstate="print"/>
          <a:srcRect l="20370"/>
          <a:stretch>
            <a:fillRect/>
          </a:stretch>
        </p:blipFill>
        <p:spPr bwMode="auto">
          <a:xfrm>
            <a:off x="0" y="1001713"/>
            <a:ext cx="6218238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33"/>
          <p:cNvSpPr>
            <a:spLocks noGrp="1" noChangeArrowheads="1"/>
          </p:cNvSpPr>
          <p:nvPr>
            <p:ph type="body" sz="half" idx="2"/>
          </p:nvPr>
        </p:nvSpPr>
        <p:spPr>
          <a:xfrm>
            <a:off x="4710113" y="1643062"/>
            <a:ext cx="4348162" cy="1443037"/>
          </a:xfrm>
        </p:spPr>
        <p:txBody>
          <a:bodyPr/>
          <a:lstStyle/>
          <a:p>
            <a:r>
              <a:rPr lang="en-US" sz="2000" b="1" dirty="0" smtClean="0"/>
              <a:t>Procurement Solution for SAP</a:t>
            </a:r>
          </a:p>
          <a:p>
            <a:r>
              <a:rPr lang="en-US" sz="2000" b="1" dirty="0" smtClean="0"/>
              <a:t>Vendor Invoice Processing Solution for SAP</a:t>
            </a:r>
          </a:p>
          <a:p>
            <a:r>
              <a:rPr lang="en-US" sz="2000" b="1" dirty="0" smtClean="0"/>
              <a:t>Vendor File Solution for SAP</a:t>
            </a:r>
            <a:endParaRPr lang="en-US" sz="2000" b="1" noProof="1" smtClean="0"/>
          </a:p>
        </p:txBody>
      </p:sp>
      <p:pic>
        <p:nvPicPr>
          <p:cNvPr id="17415" name="Picture 66" descr="xFlow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6" y="1695450"/>
            <a:ext cx="271461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460373" y="3714752"/>
            <a:ext cx="3754437" cy="688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Enterprise Purchase to Pay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Solution for SAP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/>
          <p:cNvGraphicFramePr/>
          <p:nvPr/>
        </p:nvGraphicFramePr>
        <p:xfrm>
          <a:off x="1142976" y="1700213"/>
          <a:ext cx="6715172" cy="456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C:\!!! wichtige Arbeitsdateien !!!\xFlow Demo Vorlagen\xFlow Logos NEU\XFLOWS\XFLOW_PROCUREM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4650" y="2171700"/>
            <a:ext cx="18319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!!! wichtige Arbeitsdateien !!!\xFlow Demo Vorlagen\xFlow Logos NEU\XFLOWS\XFLOW_VENDORFI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5675" y="2171700"/>
            <a:ext cx="17033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!!! wichtige Arbeitsdateien !!!\xFlow Demo Vorlagen\xFlow Logos NEU\XFLOWS\XFLOW_INVOI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3925" y="4822825"/>
            <a:ext cx="13779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!!! wichtige Arbeitsdateien !!!\xFlow Demo Vorlagen\xFlow Logos NEU\XFLOWS\XFLOW_INTERFAC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75" y="4822825"/>
            <a:ext cx="15509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Grafik 29" descr="XFLOW_SUITE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76500" y="2284413"/>
            <a:ext cx="396398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000504"/>
            <a:ext cx="9144000" cy="452437"/>
            <a:chOff x="0" y="1264"/>
            <a:chExt cx="5760" cy="328"/>
          </a:xfrm>
        </p:grpSpPr>
        <p:pic>
          <p:nvPicPr>
            <p:cNvPr id="5" name="Picture 62" descr="page e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1"/>
              <a:ext cx="5756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6" name="Rectangle 4" descr="Wide downward diagonal"/>
            <p:cNvSpPr>
              <a:spLocks noChangeArrowheads="1"/>
            </p:cNvSpPr>
            <p:nvPr/>
          </p:nvSpPr>
          <p:spPr bwMode="auto">
            <a:xfrm>
              <a:off x="0" y="1264"/>
              <a:ext cx="5758" cy="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1264"/>
              <a:ext cx="5760" cy="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WMD, The Company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Payable: Challenge &amp; Results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 Enterprise Purchase to Pay Suite</a:t>
            </a:r>
            <a:endParaRPr lang="de-DE" sz="1600" dirty="0" smtClean="0">
              <a:solidFill>
                <a:srgbClr val="00008A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 Solution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Vinçotte: value Add &amp; Business Benefits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Vinçotte, The Implementation</a:t>
            </a:r>
            <a:endParaRPr lang="de-DE" dirty="0" smtClean="0">
              <a:solidFill>
                <a:schemeClr val="accent2"/>
              </a:solidFill>
            </a:endParaRP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3"/>
          <p:cNvSpPr>
            <a:spLocks noChangeArrowheads="1"/>
          </p:cNvSpPr>
          <p:nvPr/>
        </p:nvSpPr>
        <p:spPr bwMode="auto">
          <a:xfrm>
            <a:off x="4476750" y="1695450"/>
            <a:ext cx="4667250" cy="14890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17411" name="Rectangle 47" descr="Wide downward diagonal"/>
          <p:cNvSpPr>
            <a:spLocks noChangeArrowheads="1"/>
          </p:cNvSpPr>
          <p:nvPr/>
        </p:nvSpPr>
        <p:spPr bwMode="auto">
          <a:xfrm>
            <a:off x="4543425" y="3086100"/>
            <a:ext cx="4597400" cy="98425"/>
          </a:xfrm>
          <a:prstGeom prst="rect">
            <a:avLst/>
          </a:prstGeom>
          <a:pattFill prst="wdDnDiag">
            <a:fgClr>
              <a:schemeClr val="bg1">
                <a:alpha val="34901"/>
              </a:schemeClr>
            </a:fgClr>
            <a:bgClr>
              <a:srgbClr val="F0F0F0">
                <a:alpha val="34901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pic>
        <p:nvPicPr>
          <p:cNvPr id="17412" name="Picture 11" descr="Plain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3597275"/>
            <a:ext cx="48450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2" descr="Computer copy"/>
          <p:cNvPicPr>
            <a:picLocks noChangeAspect="1" noChangeArrowheads="1"/>
          </p:cNvPicPr>
          <p:nvPr/>
        </p:nvPicPr>
        <p:blipFill>
          <a:blip r:embed="rId4" cstate="print"/>
          <a:srcRect l="20370"/>
          <a:stretch>
            <a:fillRect/>
          </a:stretch>
        </p:blipFill>
        <p:spPr bwMode="auto">
          <a:xfrm>
            <a:off x="0" y="1001713"/>
            <a:ext cx="6218238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33"/>
          <p:cNvSpPr>
            <a:spLocks noGrp="1" noChangeArrowheads="1"/>
          </p:cNvSpPr>
          <p:nvPr>
            <p:ph type="body" sz="half" idx="2"/>
          </p:nvPr>
        </p:nvSpPr>
        <p:spPr>
          <a:xfrm>
            <a:off x="4710113" y="1643063"/>
            <a:ext cx="4348162" cy="1238250"/>
          </a:xfrm>
        </p:spPr>
        <p:txBody>
          <a:bodyPr/>
          <a:lstStyle/>
          <a:p>
            <a:r>
              <a:rPr lang="en-US" sz="2000" b="1" dirty="0" smtClean="0"/>
              <a:t>Scanning</a:t>
            </a:r>
          </a:p>
          <a:p>
            <a:r>
              <a:rPr lang="en-US" sz="2000" b="1" dirty="0" smtClean="0"/>
              <a:t>OCR – SAP Integration</a:t>
            </a:r>
          </a:p>
          <a:p>
            <a:r>
              <a:rPr lang="en-US" sz="2000" b="1" dirty="0" smtClean="0"/>
              <a:t>SAP Vendor Invoice Process</a:t>
            </a:r>
          </a:p>
          <a:p>
            <a:r>
              <a:rPr lang="en-US" sz="2000" b="1" dirty="0" smtClean="0"/>
              <a:t>SAP Archive</a:t>
            </a:r>
            <a:endParaRPr lang="en-US" sz="2000" b="1" noProof="1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460373" y="3714752"/>
            <a:ext cx="3754437" cy="688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Enterprise Invoice to Pay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Solution for SAP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9" descr="XFLOW_INVOICE_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947863"/>
            <a:ext cx="2714644" cy="1649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714500"/>
            <a:ext cx="9286875" cy="914400"/>
          </a:xfrm>
        </p:spPr>
        <p:txBody>
          <a:bodyPr/>
          <a:lstStyle/>
          <a:p>
            <a:pPr defTabSz="762000">
              <a:defRPr/>
            </a:pPr>
            <a:r>
              <a:rPr lang="de-DE" sz="3600" cap="small" dirty="0" smtClean="0">
                <a:solidFill>
                  <a:srgbClr val="00008A"/>
                </a:solidFill>
              </a:rPr>
              <a:t>Enterprise Purchase to Pay Solution</a:t>
            </a:r>
            <a:endParaRPr lang="de-DE" sz="3600" cap="small" dirty="0">
              <a:solidFill>
                <a:srgbClr val="00008A"/>
              </a:solidFill>
            </a:endParaRP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57288" y="4929188"/>
            <a:ext cx="6400800" cy="1095375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cap="small" dirty="0" smtClean="0">
                <a:solidFill>
                  <a:srgbClr val="00008A"/>
                </a:solidFill>
              </a:rPr>
              <a:t>WMD Benelux</a:t>
            </a:r>
            <a:r>
              <a:rPr lang="de-DE" sz="3600" dirty="0" smtClean="0">
                <a:solidFill>
                  <a:srgbClr val="00008A"/>
                </a:solidFill>
              </a:rPr>
              <a:t/>
            </a:r>
            <a:br>
              <a:rPr lang="de-DE" sz="3600" dirty="0" smtClean="0">
                <a:solidFill>
                  <a:srgbClr val="00008A"/>
                </a:solidFill>
              </a:rPr>
            </a:br>
            <a:r>
              <a:rPr lang="de-DE" sz="1000" cap="small" dirty="0" smtClean="0">
                <a:solidFill>
                  <a:srgbClr val="00008A"/>
                </a:solidFill>
              </a:rPr>
              <a:t>Workflow Management &amp; Document Consulting</a:t>
            </a:r>
            <a:endParaRPr lang="de-DE" sz="1000" cap="small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1800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171575" y="6000750"/>
            <a:ext cx="640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fld id="{E54419EC-96C4-4382-BBD2-584DCFDB11BD}" type="datetime2">
              <a:rPr lang="en-GB" sz="1400" b="1" kern="0">
                <a:solidFill>
                  <a:srgbClr val="2F2F8A"/>
                </a:solidFill>
                <a:latin typeface="+mn-lt"/>
              </a:rPr>
              <a:pPr algn="ctr">
                <a:spcBef>
                  <a:spcPct val="20000"/>
                </a:spcBef>
                <a:defRPr/>
              </a:pPr>
              <a:t>Thursday, 04 February 2010</a:t>
            </a:fld>
            <a:endParaRPr lang="de-DE" sz="1400" b="1" kern="0" dirty="0">
              <a:solidFill>
                <a:srgbClr val="2F2F8A"/>
              </a:solidFill>
              <a:latin typeface="+mn-lt"/>
            </a:endParaRPr>
          </a:p>
        </p:txBody>
      </p:sp>
      <p:pic>
        <p:nvPicPr>
          <p:cNvPr id="3077" name="Picture 31" descr="Wall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4" y="2643188"/>
            <a:ext cx="63865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071802" y="2571744"/>
            <a:ext cx="3143272" cy="20573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18750" t="41016" r="51367" b="36719"/>
          <a:stretch>
            <a:fillRect/>
          </a:stretch>
        </p:blipFill>
        <p:spPr bwMode="auto">
          <a:xfrm>
            <a:off x="2978957" y="3000372"/>
            <a:ext cx="3236117" cy="16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4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4" grpId="0"/>
      <p:bldP spid="814085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2300310"/>
            <a:ext cx="7096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0825" y="1431925"/>
            <a:ext cx="8435975" cy="792163"/>
          </a:xfrm>
        </p:spPr>
        <p:txBody>
          <a:bodyPr/>
          <a:lstStyle/>
          <a:p>
            <a:pPr eaLnBrk="1" hangingPunct="1"/>
            <a:r>
              <a:rPr lang="en-GB" sz="2400" dirty="0" smtClean="0"/>
              <a:t>Benefits of automating the AP process: a known fact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143372" y="6143668"/>
            <a:ext cx="4543428" cy="571480"/>
          </a:xfrm>
          <a:prstGeom prst="ellipse">
            <a:avLst/>
          </a:prstGeom>
          <a:noFill/>
          <a:ln w="19050" cap="flat" cmpd="sng" algn="ctr">
            <a:solidFill>
              <a:srgbClr val="2F2F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14313" y="2438418"/>
            <a:ext cx="8678862" cy="3562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GB"/>
          </a:p>
        </p:txBody>
      </p:sp>
      <p:sp>
        <p:nvSpPr>
          <p:cNvPr id="47" name="Rounded Rectangle 46"/>
          <p:cNvSpPr/>
          <p:nvPr/>
        </p:nvSpPr>
        <p:spPr bwMode="auto">
          <a:xfrm>
            <a:off x="7280320" y="2644964"/>
            <a:ext cx="1506522" cy="31415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565808" y="2643198"/>
            <a:ext cx="1506522" cy="31415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3851296" y="2643198"/>
            <a:ext cx="1506522" cy="31415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2136784" y="2643198"/>
            <a:ext cx="1506522" cy="31221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422272" y="2644964"/>
            <a:ext cx="1506522" cy="31415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00034" y="4195780"/>
            <a:ext cx="1292209" cy="1304132"/>
            <a:chOff x="4703" y="264333"/>
            <a:chExt cx="1292209" cy="900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4703" y="264333"/>
              <a:ext cx="1292209" cy="900093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1066" y="290696"/>
              <a:ext cx="1239483" cy="84736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800" dirty="0"/>
            </a:p>
          </p:txBody>
        </p:sp>
      </p:grpSp>
      <p:sp>
        <p:nvSpPr>
          <p:cNvPr id="184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WMD Enterprise Invoice-to-Pay Solution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00034" y="2428884"/>
          <a:ext cx="8107389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9"/>
          <p:cNvGrpSpPr/>
          <p:nvPr/>
        </p:nvGrpSpPr>
        <p:grpSpPr>
          <a:xfrm>
            <a:off x="3929058" y="4071958"/>
            <a:ext cx="1292209" cy="1415976"/>
            <a:chOff x="4703" y="264333"/>
            <a:chExt cx="1292209" cy="900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ed Rectangle 30"/>
            <p:cNvSpPr/>
            <p:nvPr/>
          </p:nvSpPr>
          <p:spPr>
            <a:xfrm>
              <a:off x="4703" y="264333"/>
              <a:ext cx="1292209" cy="900093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31066" y="290696"/>
              <a:ext cx="1239483" cy="84736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800" dirty="0"/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5715009" y="4080649"/>
            <a:ext cx="1292209" cy="1420069"/>
            <a:chOff x="4703" y="264333"/>
            <a:chExt cx="1292209" cy="900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4703" y="264333"/>
              <a:ext cx="1292209" cy="900093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31066" y="290696"/>
              <a:ext cx="1239483" cy="84736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800" dirty="0"/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7351757" y="4071958"/>
            <a:ext cx="1292209" cy="642136"/>
            <a:chOff x="4703" y="264333"/>
            <a:chExt cx="1292209" cy="900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4703" y="264333"/>
              <a:ext cx="1292209" cy="900093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31066" y="290696"/>
              <a:ext cx="1239483" cy="84736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800" dirty="0"/>
            </a:p>
          </p:txBody>
        </p:sp>
      </p:grpSp>
      <p:pic>
        <p:nvPicPr>
          <p:cNvPr id="18461" name="Picture 43" descr="XFLOW_INTERFACE_15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6377" y="4288221"/>
            <a:ext cx="1294890" cy="9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44" descr="XFLOW_INVOICE_15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35038" y="4234767"/>
            <a:ext cx="1272180" cy="9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2" descr="http://design.irislink.com/trombinoscope/cpg135/albums/marketing-tools/iris-logos/official/normal_0-IRIS-logo-3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776" y="4500564"/>
            <a:ext cx="1030266" cy="7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4" descr="http://www.duslab.de/sensorraum/images/SAP%20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94588" y="4143393"/>
            <a:ext cx="10064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4" descr="http://www.duslab.de/sensorraum/images/SAP%20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3243" y="1501775"/>
            <a:ext cx="10064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/>
          <p:nvPr/>
        </p:nvGrpSpPr>
        <p:grpSpPr>
          <a:xfrm>
            <a:off x="2214546" y="4196570"/>
            <a:ext cx="1292209" cy="1304132"/>
            <a:chOff x="4703" y="264333"/>
            <a:chExt cx="1292209" cy="900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1" name="Rounded Rectangle 50"/>
            <p:cNvSpPr/>
            <p:nvPr/>
          </p:nvSpPr>
          <p:spPr>
            <a:xfrm>
              <a:off x="4703" y="264333"/>
              <a:ext cx="1292209" cy="900093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31066" y="290696"/>
              <a:ext cx="1239483" cy="84736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800" dirty="0"/>
            </a:p>
          </p:txBody>
        </p:sp>
      </p:grpSp>
      <p:pic>
        <p:nvPicPr>
          <p:cNvPr id="55" name="Picture 2" descr="http://design.irislink.com/trombinoscope/cpg135/albums/marketing-tools/iris-logos/official/normal_0-IRIS-logo-3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27288" y="4501354"/>
            <a:ext cx="1030266" cy="7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37"/>
          <p:cNvGrpSpPr/>
          <p:nvPr/>
        </p:nvGrpSpPr>
        <p:grpSpPr>
          <a:xfrm>
            <a:off x="7274792" y="4766136"/>
            <a:ext cx="1700737" cy="960999"/>
            <a:chOff x="7205266" y="4766136"/>
            <a:chExt cx="1770263" cy="960999"/>
          </a:xfrm>
        </p:grpSpPr>
        <p:grpSp>
          <p:nvGrpSpPr>
            <p:cNvPr id="9" name="Group 51"/>
            <p:cNvGrpSpPr/>
            <p:nvPr/>
          </p:nvGrpSpPr>
          <p:grpSpPr>
            <a:xfrm>
              <a:off x="7274792" y="4766136"/>
              <a:ext cx="1439077" cy="876527"/>
              <a:chOff x="4703" y="264333"/>
              <a:chExt cx="1292209" cy="9000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3" name="Rounded Rectangle 52"/>
              <p:cNvSpPr/>
              <p:nvPr/>
            </p:nvSpPr>
            <p:spPr>
              <a:xfrm>
                <a:off x="4703" y="264333"/>
                <a:ext cx="1292209" cy="90009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54" name="Rounded Rectangle 4"/>
              <p:cNvSpPr/>
              <p:nvPr/>
            </p:nvSpPr>
            <p:spPr>
              <a:xfrm>
                <a:off x="31066" y="290696"/>
                <a:ext cx="1239483" cy="847367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800" dirty="0"/>
              </a:p>
            </p:txBody>
          </p:sp>
        </p:grpSp>
        <p:pic>
          <p:nvPicPr>
            <p:cNvPr id="36" name="Picture 66" descr="xFlow"/>
            <p:cNvPicPr preferRelativeResize="0"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05266" y="4792717"/>
              <a:ext cx="1051921" cy="685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hteck 36"/>
            <p:cNvSpPr/>
            <p:nvPr/>
          </p:nvSpPr>
          <p:spPr bwMode="auto">
            <a:xfrm rot="10800000" flipV="1">
              <a:off x="7475373" y="5450136"/>
              <a:ext cx="15001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2000" fontAlgn="auto">
                <a:spcBef>
                  <a:spcPct val="15000"/>
                </a:spcBef>
                <a:spcAft>
                  <a:spcPts val="0"/>
                </a:spcAft>
                <a:defRPr/>
              </a:pPr>
              <a:r>
                <a:rPr lang="de-DE" sz="1200" b="1" kern="0" dirty="0" smtClean="0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Content Server         </a:t>
              </a:r>
              <a:endParaRPr lang="de-DE" sz="1200" b="1" kern="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6" grpId="0" animBg="1"/>
      <p:bldP spid="46" grpId="1" animBg="1"/>
      <p:bldP spid="45" grpId="0" animBg="1"/>
      <p:bldP spid="57" grpId="0" animBg="1"/>
      <p:bldP spid="57" grpId="1" animBg="1"/>
      <p:bldP spid="56" grpId="0" animBg="1"/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475" y="1785938"/>
            <a:ext cx="305752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>
            <a:cxnSpLocks noChangeShapeType="1"/>
          </p:cNvCxnSpPr>
          <p:nvPr/>
        </p:nvCxnSpPr>
        <p:spPr bwMode="auto">
          <a:xfrm flipV="1">
            <a:off x="5214938" y="3284538"/>
            <a:ext cx="1863725" cy="244475"/>
          </a:xfrm>
          <a:prstGeom prst="line">
            <a:avLst/>
          </a:prstGeom>
          <a:noFill/>
          <a:ln w="38100" algn="ctr">
            <a:solidFill>
              <a:srgbClr val="FF3300"/>
            </a:solidFill>
            <a:prstDash val="dash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029129" name="AutoShape 9"/>
          <p:cNvSpPr>
            <a:spLocks noChangeArrowheads="1"/>
          </p:cNvSpPr>
          <p:nvPr/>
        </p:nvSpPr>
        <p:spPr bwMode="auto">
          <a:xfrm rot="10280013">
            <a:off x="7007225" y="3141663"/>
            <a:ext cx="77788" cy="273050"/>
          </a:xfrm>
          <a:prstGeom prst="chevro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-2453608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29130" name="Line 10"/>
          <p:cNvSpPr>
            <a:spLocks noChangeShapeType="1"/>
          </p:cNvSpPr>
          <p:nvPr/>
        </p:nvSpPr>
        <p:spPr bwMode="auto">
          <a:xfrm>
            <a:off x="5207000" y="3789363"/>
            <a:ext cx="2159000" cy="360362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9131" name="AutoShape 11"/>
          <p:cNvSpPr>
            <a:spLocks noChangeArrowheads="1"/>
          </p:cNvSpPr>
          <p:nvPr/>
        </p:nvSpPr>
        <p:spPr bwMode="auto">
          <a:xfrm rot="11595060">
            <a:off x="7496175" y="4025900"/>
            <a:ext cx="79375" cy="269875"/>
          </a:xfrm>
          <a:prstGeom prst="chevro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-2453608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29132" name="Line 12"/>
          <p:cNvSpPr>
            <a:spLocks noChangeShapeType="1"/>
          </p:cNvSpPr>
          <p:nvPr/>
        </p:nvSpPr>
        <p:spPr bwMode="auto">
          <a:xfrm>
            <a:off x="5133975" y="3933825"/>
            <a:ext cx="1584325" cy="863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9133" name="AutoShape 13"/>
          <p:cNvSpPr>
            <a:spLocks noChangeArrowheads="1"/>
          </p:cNvSpPr>
          <p:nvPr/>
        </p:nvSpPr>
        <p:spPr bwMode="auto">
          <a:xfrm rot="12712020">
            <a:off x="6646863" y="4652963"/>
            <a:ext cx="79375" cy="269875"/>
          </a:xfrm>
          <a:prstGeom prst="chevro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kx="-2453608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8163" y="3113088"/>
            <a:ext cx="785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405563" y="4578350"/>
          <a:ext cx="800100" cy="534988"/>
        </p:xfrm>
        <a:graphic>
          <a:graphicData uri="http://schemas.openxmlformats.org/presentationml/2006/ole">
            <p:oleObj spid="_x0000_s2050" name="Visio" r:id="rId6" imgW="815958" imgH="587799" progId="">
              <p:embed/>
            </p:oleObj>
          </a:graphicData>
        </a:graphic>
      </p:graphicFrame>
      <p:graphicFrame>
        <p:nvGraphicFramePr>
          <p:cNvPr id="986115" name="Object 3"/>
          <p:cNvGraphicFramePr>
            <a:graphicFrameLocks noChangeAspect="1"/>
          </p:cNvGraphicFramePr>
          <p:nvPr/>
        </p:nvGraphicFramePr>
        <p:xfrm>
          <a:off x="7205663" y="3881438"/>
          <a:ext cx="800100" cy="536575"/>
        </p:xfrm>
        <a:graphic>
          <a:graphicData uri="http://schemas.openxmlformats.org/presentationml/2006/ole">
            <p:oleObj spid="_x0000_s2051" name="Visio" r:id="rId7" imgW="815958" imgH="587799" progId="">
              <p:embed/>
            </p:oleObj>
          </a:graphicData>
        </a:graphic>
      </p:graphicFrame>
      <p:graphicFrame>
        <p:nvGraphicFramePr>
          <p:cNvPr id="986116" name="Object 4"/>
          <p:cNvGraphicFramePr>
            <a:graphicFrameLocks noChangeAspect="1"/>
          </p:cNvGraphicFramePr>
          <p:nvPr/>
        </p:nvGraphicFramePr>
        <p:xfrm>
          <a:off x="6805613" y="2994025"/>
          <a:ext cx="800100" cy="534988"/>
        </p:xfrm>
        <a:graphic>
          <a:graphicData uri="http://schemas.openxmlformats.org/presentationml/2006/ole">
            <p:oleObj spid="_x0000_s2052" name="Visio" r:id="rId8" imgW="815958" imgH="587799" progId="">
              <p:embed/>
            </p:oleObj>
          </a:graphicData>
        </a:graphic>
      </p:graphicFrame>
      <p:sp>
        <p:nvSpPr>
          <p:cNvPr id="23" name="Rectangle 9"/>
          <p:cNvSpPr txBox="1">
            <a:spLocks noChangeArrowheads="1"/>
          </p:cNvSpPr>
          <p:nvPr/>
        </p:nvSpPr>
        <p:spPr>
          <a:xfrm>
            <a:off x="214313" y="2047875"/>
            <a:ext cx="4133850" cy="4452938"/>
          </a:xfrm>
          <a:prstGeom prst="rect">
            <a:avLst/>
          </a:prstGeom>
        </p:spPr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Distributed Scanning/Capturing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Central Administration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High Availability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Automated safe Image Transfer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Supports </a:t>
            </a:r>
            <a:r>
              <a:rPr lang="en-GB" sz="200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MFP‘s</a:t>
            </a:r>
            <a:endParaRPr lang="en-GB" sz="200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WMD Experience from many international projects</a:t>
            </a:r>
          </a:p>
          <a:p>
            <a:pPr>
              <a:defRPr/>
            </a:pPr>
            <a:endParaRPr lang="de-DE" sz="200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46" descr="http://www.wmd.de/content/wmd/wmd000750/IRIS_150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7839" y="1500174"/>
            <a:ext cx="1093765" cy="5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3868" y="1954904"/>
            <a:ext cx="4048310" cy="315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85918" y="1349969"/>
            <a:ext cx="6253365" cy="487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8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8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5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7.40741E-7 L -0.1974 0.0365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29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1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1.85185E-6 L -0.16528 -0.1203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02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6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2.22222E-6 L -0.24046 -0.0509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029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2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2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2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2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02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02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986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8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9" grpId="0" animBg="1"/>
      <p:bldP spid="1029129" grpId="1" animBg="1"/>
      <p:bldP spid="1029129" grpId="2" animBg="1"/>
      <p:bldP spid="1029129" grpId="3" animBg="1"/>
      <p:bldP spid="1029131" grpId="0" animBg="1"/>
      <p:bldP spid="1029131" grpId="1" animBg="1"/>
      <p:bldP spid="1029131" grpId="2" animBg="1"/>
      <p:bldP spid="1029131" grpId="3" animBg="1"/>
      <p:bldP spid="1029133" grpId="0" animBg="1"/>
      <p:bldP spid="1029133" grpId="1" animBg="1"/>
      <p:bldP spid="1029133" grpId="2" animBg="1"/>
      <p:bldP spid="1029133" grpId="3" animBg="1"/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gerundetes Rechteck 54"/>
          <p:cNvSpPr/>
          <p:nvPr/>
        </p:nvSpPr>
        <p:spPr bwMode="auto">
          <a:xfrm>
            <a:off x="61913" y="1455738"/>
            <a:ext cx="1808162" cy="1731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de-DE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2771" name="AutoShape 92"/>
          <p:cNvSpPr>
            <a:spLocks noChangeArrowheads="1"/>
          </p:cNvSpPr>
          <p:nvPr/>
        </p:nvSpPr>
        <p:spPr bwMode="auto">
          <a:xfrm>
            <a:off x="1763713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AutoShape 94"/>
          <p:cNvSpPr>
            <a:spLocks noChangeArrowheads="1"/>
          </p:cNvSpPr>
          <p:nvPr/>
        </p:nvSpPr>
        <p:spPr bwMode="auto">
          <a:xfrm>
            <a:off x="5364163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93"/>
          <p:cNvSpPr>
            <a:spLocks noChangeArrowheads="1"/>
          </p:cNvSpPr>
          <p:nvPr/>
        </p:nvSpPr>
        <p:spPr bwMode="auto">
          <a:xfrm>
            <a:off x="3563938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59"/>
          <p:cNvSpPr>
            <a:spLocks noChangeArrowheads="1"/>
          </p:cNvSpPr>
          <p:nvPr/>
        </p:nvSpPr>
        <p:spPr bwMode="auto">
          <a:xfrm rot="5400000">
            <a:off x="2609850" y="2224088"/>
            <a:ext cx="252413" cy="71437"/>
          </a:xfrm>
          <a:prstGeom prst="homePlate">
            <a:avLst>
              <a:gd name="adj" fmla="val 88334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60"/>
          <p:cNvSpPr>
            <a:spLocks noChangeArrowheads="1"/>
          </p:cNvSpPr>
          <p:nvPr/>
        </p:nvSpPr>
        <p:spPr bwMode="auto">
          <a:xfrm rot="5400000">
            <a:off x="4410075" y="2224088"/>
            <a:ext cx="252413" cy="71437"/>
          </a:xfrm>
          <a:prstGeom prst="homePlate">
            <a:avLst>
              <a:gd name="adj" fmla="val 88334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uppieren 147"/>
          <p:cNvGrpSpPr>
            <a:grpSpLocks/>
          </p:cNvGrpSpPr>
          <p:nvPr/>
        </p:nvGrpSpPr>
        <p:grpSpPr bwMode="auto">
          <a:xfrm>
            <a:off x="1908175" y="1636713"/>
            <a:ext cx="1727200" cy="1368425"/>
            <a:chOff x="1908175" y="1628775"/>
            <a:chExt cx="1727200" cy="1368425"/>
          </a:xfrm>
        </p:grpSpPr>
        <p:sp>
          <p:nvSpPr>
            <p:cNvPr id="21545" name="AutoShape 6"/>
            <p:cNvSpPr>
              <a:spLocks noChangeArrowheads="1"/>
            </p:cNvSpPr>
            <p:nvPr/>
          </p:nvSpPr>
          <p:spPr bwMode="auto">
            <a:xfrm>
              <a:off x="1908175" y="1628775"/>
              <a:ext cx="1727200" cy="576263"/>
            </a:xfrm>
            <a:prstGeom prst="roundRect">
              <a:avLst>
                <a:gd name="adj" fmla="val 16667"/>
              </a:avLst>
            </a:prstGeom>
            <a:solidFill>
              <a:srgbClr val="E1E6F3"/>
            </a:solidFill>
            <a:ln w="9525">
              <a:solidFill>
                <a:schemeClr val="bg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815" name="Text Box 7"/>
            <p:cNvSpPr txBox="1">
              <a:spLocks noChangeArrowheads="1"/>
            </p:cNvSpPr>
            <p:nvPr/>
          </p:nvSpPr>
          <p:spPr bwMode="auto">
            <a:xfrm>
              <a:off x="2124075" y="1628775"/>
              <a:ext cx="13684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Data Capture</a:t>
              </a:r>
              <a:b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</a:b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(OCR)</a:t>
              </a:r>
            </a:p>
          </p:txBody>
        </p:sp>
        <p:sp>
          <p:nvSpPr>
            <p:cNvPr id="32816" name="AutoShape 32"/>
            <p:cNvSpPr>
              <a:spLocks noChangeArrowheads="1"/>
            </p:cNvSpPr>
            <p:nvPr/>
          </p:nvSpPr>
          <p:spPr bwMode="auto">
            <a:xfrm>
              <a:off x="1908175" y="2420935"/>
              <a:ext cx="1727200" cy="5762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08400" y="1628775"/>
            <a:ext cx="1727200" cy="576263"/>
            <a:chOff x="2336" y="1026"/>
            <a:chExt cx="1088" cy="363"/>
          </a:xfrm>
        </p:grpSpPr>
        <p:sp>
          <p:nvSpPr>
            <p:cNvPr id="21543" name="AutoShape 9"/>
            <p:cNvSpPr>
              <a:spLocks noChangeArrowheads="1"/>
            </p:cNvSpPr>
            <p:nvPr/>
          </p:nvSpPr>
          <p:spPr bwMode="auto">
            <a:xfrm>
              <a:off x="2336" y="1026"/>
              <a:ext cx="1088" cy="363"/>
            </a:xfrm>
            <a:prstGeom prst="roundRect">
              <a:avLst>
                <a:gd name="adj" fmla="val 16667"/>
              </a:avLst>
            </a:prstGeom>
            <a:solidFill>
              <a:srgbClr val="E1E6F3"/>
            </a:solidFill>
            <a:ln w="9525">
              <a:solidFill>
                <a:schemeClr val="bg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813" name="Text Box 10"/>
            <p:cNvSpPr txBox="1">
              <a:spLocks noChangeArrowheads="1"/>
            </p:cNvSpPr>
            <p:nvPr/>
          </p:nvSpPr>
          <p:spPr bwMode="auto">
            <a:xfrm>
              <a:off x="2426" y="1117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15000"/>
                </a:spcBef>
              </a:pP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Transfer SAP</a:t>
              </a:r>
            </a:p>
          </p:txBody>
        </p:sp>
      </p:grpSp>
      <p:grpSp>
        <p:nvGrpSpPr>
          <p:cNvPr id="4" name="Gruppieren 74"/>
          <p:cNvGrpSpPr/>
          <p:nvPr/>
        </p:nvGrpSpPr>
        <p:grpSpPr>
          <a:xfrm>
            <a:off x="3708400" y="2420935"/>
            <a:ext cx="1727200" cy="576260"/>
            <a:chOff x="3708400" y="2420935"/>
            <a:chExt cx="1727200" cy="576260"/>
          </a:xfrm>
          <a:effectLst>
            <a:outerShdw sx="1000" sy="1000" algn="ctr" rotWithShape="0">
              <a:srgbClr val="000000"/>
            </a:outerShdw>
          </a:effectLst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708400" y="2420935"/>
              <a:ext cx="1727200" cy="576260"/>
              <a:chOff x="2336" y="1525"/>
              <a:chExt cx="1088" cy="363"/>
            </a:xfrm>
          </p:grpSpPr>
          <p:sp>
            <p:nvSpPr>
              <p:cNvPr id="82" name="AutoShape 35"/>
              <p:cNvSpPr>
                <a:spLocks noChangeArrowheads="1"/>
              </p:cNvSpPr>
              <p:nvPr/>
            </p:nvSpPr>
            <p:spPr bwMode="auto">
              <a:xfrm>
                <a:off x="2336" y="1525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pic>
            <p:nvPicPr>
              <p:cNvPr id="83" name="Picture 37" descr="SAP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81" y="1525"/>
                <a:ext cx="454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uppieren 68"/>
            <p:cNvGrpSpPr/>
            <p:nvPr/>
          </p:nvGrpSpPr>
          <p:grpSpPr>
            <a:xfrm>
              <a:off x="4033487" y="2453820"/>
              <a:ext cx="1395769" cy="517524"/>
              <a:chOff x="4533553" y="4214818"/>
              <a:chExt cx="1395769" cy="517524"/>
            </a:xfrm>
          </p:grpSpPr>
          <p:pic>
            <p:nvPicPr>
              <p:cNvPr id="79" name="Picture 66" descr="xFlow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33553" y="4214818"/>
                <a:ext cx="793750" cy="517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Rechteck 79"/>
              <p:cNvSpPr/>
              <p:nvPr/>
            </p:nvSpPr>
            <p:spPr>
              <a:xfrm>
                <a:off x="5105057" y="4455343"/>
                <a:ext cx="8242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2000">
                  <a:spcBef>
                    <a:spcPct val="15000"/>
                  </a:spcBef>
                  <a:defRPr/>
                </a:pPr>
                <a:r>
                  <a:rPr lang="de-DE" sz="1200" b="1" dirty="0">
                    <a:solidFill>
                      <a:srgbClr val="00008A"/>
                    </a:solidFill>
                    <a:latin typeface="Arial" pitchFamily="34" charset="0"/>
                    <a:cs typeface="Arial" pitchFamily="34" charset="0"/>
                  </a:rPr>
                  <a:t>Interface</a:t>
                </a:r>
              </a:p>
            </p:txBody>
          </p:sp>
        </p:grpSp>
      </p:grpSp>
      <p:grpSp>
        <p:nvGrpSpPr>
          <p:cNvPr id="7" name="Gruppieren 52"/>
          <p:cNvGrpSpPr>
            <a:grpSpLocks/>
          </p:cNvGrpSpPr>
          <p:nvPr/>
        </p:nvGrpSpPr>
        <p:grpSpPr bwMode="auto">
          <a:xfrm>
            <a:off x="5502275" y="1628775"/>
            <a:ext cx="3533775" cy="1376363"/>
            <a:chOff x="5502520" y="1628775"/>
            <a:chExt cx="3533530" cy="1376355"/>
          </a:xfrm>
        </p:grpSpPr>
        <p:sp>
          <p:nvSpPr>
            <p:cNvPr id="32794" name="AutoShape 95"/>
            <p:cNvSpPr>
              <a:spLocks noChangeArrowheads="1"/>
            </p:cNvSpPr>
            <p:nvPr/>
          </p:nvSpPr>
          <p:spPr bwMode="auto">
            <a:xfrm>
              <a:off x="7164388" y="1844674"/>
              <a:ext cx="287337" cy="71438"/>
            </a:xfrm>
            <a:prstGeom prst="homePlate">
              <a:avLst>
                <a:gd name="adj" fmla="val 100555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AutoShape 61"/>
            <p:cNvSpPr>
              <a:spLocks noChangeArrowheads="1"/>
            </p:cNvSpPr>
            <p:nvPr/>
          </p:nvSpPr>
          <p:spPr bwMode="auto">
            <a:xfrm rot="5400000">
              <a:off x="6210300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AutoShape 62"/>
            <p:cNvSpPr>
              <a:spLocks noChangeArrowheads="1"/>
            </p:cNvSpPr>
            <p:nvPr/>
          </p:nvSpPr>
          <p:spPr bwMode="auto">
            <a:xfrm rot="5400000">
              <a:off x="8010525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5508625" y="1628775"/>
              <a:ext cx="1727200" cy="576261"/>
              <a:chOff x="3470" y="1026"/>
              <a:chExt cx="1088" cy="363"/>
            </a:xfrm>
          </p:grpSpPr>
          <p:sp>
            <p:nvSpPr>
              <p:cNvPr id="21541" name="AutoShape 12"/>
              <p:cNvSpPr>
                <a:spLocks noChangeArrowheads="1"/>
              </p:cNvSpPr>
              <p:nvPr/>
            </p:nvSpPr>
            <p:spPr bwMode="auto">
              <a:xfrm>
                <a:off x="3470" y="1026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2811" name="Text Box 13"/>
              <p:cNvSpPr txBox="1">
                <a:spLocks noChangeArrowheads="1"/>
              </p:cNvSpPr>
              <p:nvPr/>
            </p:nvSpPr>
            <p:spPr bwMode="auto">
              <a:xfrm>
                <a:off x="3515" y="1026"/>
                <a:ext cx="95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de-DE" sz="1300" b="1">
                    <a:solidFill>
                      <a:srgbClr val="808080"/>
                    </a:solidFill>
                  </a:rPr>
                  <a:t> </a:t>
                </a: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Business Process</a:t>
                </a:r>
                <a:b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</a:b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Workflow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7308850" y="1628775"/>
              <a:ext cx="1727200" cy="576261"/>
              <a:chOff x="4604" y="1026"/>
              <a:chExt cx="1088" cy="363"/>
            </a:xfrm>
          </p:grpSpPr>
          <p:sp>
            <p:nvSpPr>
              <p:cNvPr id="21539" name="AutoShape 15"/>
              <p:cNvSpPr>
                <a:spLocks noChangeArrowheads="1"/>
              </p:cNvSpPr>
              <p:nvPr/>
            </p:nvSpPr>
            <p:spPr bwMode="auto">
              <a:xfrm>
                <a:off x="4604" y="1026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2809" name="Text Box 16"/>
              <p:cNvSpPr txBox="1">
                <a:spLocks noChangeArrowheads="1"/>
              </p:cNvSpPr>
              <p:nvPr/>
            </p:nvSpPr>
            <p:spPr bwMode="auto">
              <a:xfrm>
                <a:off x="4694" y="1117"/>
                <a:ext cx="7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Archive</a:t>
                </a:r>
              </a:p>
            </p:txBody>
          </p:sp>
        </p:grpSp>
        <p:grpSp>
          <p:nvGrpSpPr>
            <p:cNvPr id="10" name="Gruppieren 88"/>
            <p:cNvGrpSpPr>
              <a:grpSpLocks/>
            </p:cNvGrpSpPr>
            <p:nvPr/>
          </p:nvGrpSpPr>
          <p:grpSpPr bwMode="auto">
            <a:xfrm>
              <a:off x="5502520" y="2427736"/>
              <a:ext cx="1727200" cy="576260"/>
              <a:chOff x="6168324" y="4615217"/>
              <a:chExt cx="1727200" cy="576260"/>
            </a:xfrm>
          </p:grpSpPr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168324" y="4615217"/>
                <a:ext cx="1727200" cy="576260"/>
                <a:chOff x="2336" y="1525"/>
                <a:chExt cx="1088" cy="363"/>
              </a:xfrm>
            </p:grpSpPr>
            <p:sp>
              <p:nvSpPr>
                <p:cNvPr id="94" name="AutoShape 35"/>
                <p:cNvSpPr>
                  <a:spLocks noChangeArrowheads="1"/>
                </p:cNvSpPr>
                <p:nvPr/>
              </p:nvSpPr>
              <p:spPr bwMode="auto">
                <a:xfrm>
                  <a:off x="2336" y="1525"/>
                  <a:ext cx="1088" cy="36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  <p:pic>
              <p:nvPicPr>
                <p:cNvPr id="32807" name="Picture 37" descr="SAP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1" y="1525"/>
                  <a:ext cx="454" cy="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uppieren 68"/>
              <p:cNvGrpSpPr>
                <a:grpSpLocks/>
              </p:cNvGrpSpPr>
              <p:nvPr/>
            </p:nvGrpSpPr>
            <p:grpSpPr bwMode="auto">
              <a:xfrm>
                <a:off x="6493411" y="4648102"/>
                <a:ext cx="1286764" cy="517524"/>
                <a:chOff x="4533553" y="4214818"/>
                <a:chExt cx="1286764" cy="517524"/>
              </a:xfrm>
            </p:grpSpPr>
            <p:pic>
              <p:nvPicPr>
                <p:cNvPr id="32804" name="Picture 66" descr="xFlow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533553" y="4214818"/>
                  <a:ext cx="793750" cy="517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805" name="Rechteck 92"/>
                <p:cNvSpPr>
                  <a:spLocks noChangeArrowheads="1"/>
                </p:cNvSpPr>
                <p:nvPr/>
              </p:nvSpPr>
              <p:spPr bwMode="auto">
                <a:xfrm>
                  <a:off x="5105057" y="4455343"/>
                  <a:ext cx="71526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62000">
                    <a:spcBef>
                      <a:spcPct val="15000"/>
                    </a:spcBef>
                  </a:pPr>
                  <a:r>
                    <a:rPr lang="de-DE" sz="1200" b="1">
                      <a:solidFill>
                        <a:srgbClr val="00008A"/>
                      </a:solidFill>
                      <a:latin typeface="Arial" charset="0"/>
                      <a:cs typeface="Arial" charset="0"/>
                    </a:rPr>
                    <a:t>Invoice</a:t>
                  </a:r>
                </a:p>
              </p:txBody>
            </p:sp>
          </p:grpSp>
        </p:grpSp>
        <p:sp>
          <p:nvSpPr>
            <p:cNvPr id="133" name="AutoShape 80"/>
            <p:cNvSpPr>
              <a:spLocks noChangeArrowheads="1"/>
            </p:cNvSpPr>
            <p:nvPr/>
          </p:nvSpPr>
          <p:spPr bwMode="auto">
            <a:xfrm>
              <a:off x="7308970" y="2428870"/>
              <a:ext cx="1727080" cy="5762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400" b="1" dirty="0" err="1">
                  <a:solidFill>
                    <a:srgbClr val="00008A"/>
                  </a:solidFill>
                  <a:latin typeface="Arial Narrow" pitchFamily="34" charset="0"/>
                </a:rPr>
                <a:t>ArchiveLink</a:t>
              </a:r>
              <a:endParaRPr lang="de-DE" sz="1400" b="1" dirty="0">
                <a:solidFill>
                  <a:srgbClr val="00008A"/>
                </a:solidFill>
                <a:latin typeface="Arial Narrow" pitchFamily="34" charset="0"/>
              </a:endParaRPr>
            </a:p>
          </p:txBody>
        </p:sp>
        <p:pic>
          <p:nvPicPr>
            <p:cNvPr id="32801" name="Picture 65" descr="SAP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9362" y="2433632"/>
              <a:ext cx="6731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en 51"/>
          <p:cNvGrpSpPr>
            <a:grpSpLocks/>
          </p:cNvGrpSpPr>
          <p:nvPr/>
        </p:nvGrpSpPr>
        <p:grpSpPr bwMode="auto">
          <a:xfrm>
            <a:off x="107950" y="1628775"/>
            <a:ext cx="1727200" cy="1376363"/>
            <a:chOff x="107950" y="1628775"/>
            <a:chExt cx="1727200" cy="1376358"/>
          </a:xfrm>
        </p:grpSpPr>
        <p:sp>
          <p:nvSpPr>
            <p:cNvPr id="32787" name="AutoShape 58"/>
            <p:cNvSpPr>
              <a:spLocks noChangeArrowheads="1"/>
            </p:cNvSpPr>
            <p:nvPr/>
          </p:nvSpPr>
          <p:spPr bwMode="auto">
            <a:xfrm rot="5400000">
              <a:off x="809625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uppieren 139"/>
            <p:cNvGrpSpPr>
              <a:grpSpLocks/>
            </p:cNvGrpSpPr>
            <p:nvPr/>
          </p:nvGrpSpPr>
          <p:grpSpPr bwMode="auto">
            <a:xfrm>
              <a:off x="107950" y="1628775"/>
              <a:ext cx="1727200" cy="1376358"/>
              <a:chOff x="107950" y="1628775"/>
              <a:chExt cx="1727200" cy="1376358"/>
            </a:xfrm>
          </p:grpSpPr>
          <p:sp>
            <p:nvSpPr>
              <p:cNvPr id="2067" name="AutoShape 3"/>
              <p:cNvSpPr>
                <a:spLocks noChangeArrowheads="1"/>
              </p:cNvSpPr>
              <p:nvPr/>
            </p:nvSpPr>
            <p:spPr bwMode="auto">
              <a:xfrm>
                <a:off x="107950" y="1628775"/>
                <a:ext cx="1727200" cy="576261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2790" name="AutoShape 18"/>
              <p:cNvSpPr>
                <a:spLocks noChangeArrowheads="1"/>
              </p:cNvSpPr>
              <p:nvPr/>
            </p:nvSpPr>
            <p:spPr bwMode="auto">
              <a:xfrm>
                <a:off x="107950" y="2428865"/>
                <a:ext cx="1727200" cy="57626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uppieren 63"/>
              <p:cNvGrpSpPr>
                <a:grpSpLocks/>
              </p:cNvGrpSpPr>
              <p:nvPr/>
            </p:nvGrpSpPr>
            <p:grpSpPr bwMode="auto">
              <a:xfrm>
                <a:off x="323850" y="1700213"/>
                <a:ext cx="1262063" cy="685800"/>
                <a:chOff x="323850" y="1700213"/>
                <a:chExt cx="1262063" cy="685800"/>
              </a:xfrm>
            </p:grpSpPr>
            <p:sp>
              <p:nvSpPr>
                <p:cNvPr id="3279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23850" y="1700213"/>
                  <a:ext cx="1262063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de-DE" sz="1400" b="1">
                      <a:solidFill>
                        <a:srgbClr val="00008A"/>
                      </a:solidFill>
                      <a:latin typeface="Arial Narrow" pitchFamily="34" charset="0"/>
                    </a:rPr>
                    <a:t>Scanning</a:t>
                  </a:r>
                </a:p>
              </p:txBody>
            </p:sp>
            <p:sp>
              <p:nvSpPr>
                <p:cNvPr id="32793" name="AutoShape 58"/>
                <p:cNvSpPr>
                  <a:spLocks noChangeArrowheads="1"/>
                </p:cNvSpPr>
                <p:nvPr/>
              </p:nvSpPr>
              <p:spPr bwMode="auto">
                <a:xfrm rot="5400000">
                  <a:off x="809625" y="2224088"/>
                  <a:ext cx="252413" cy="71437"/>
                </a:xfrm>
                <a:prstGeom prst="homePlate">
                  <a:avLst>
                    <a:gd name="adj" fmla="val 88334"/>
                  </a:avLst>
                </a:prstGeom>
                <a:solidFill>
                  <a:srgbClr val="BEB2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uppieren 59"/>
          <p:cNvGrpSpPr>
            <a:grpSpLocks/>
          </p:cNvGrpSpPr>
          <p:nvPr/>
        </p:nvGrpSpPr>
        <p:grpSpPr bwMode="auto">
          <a:xfrm>
            <a:off x="152400" y="2455863"/>
            <a:ext cx="1581150" cy="387350"/>
            <a:chOff x="152216" y="2456027"/>
            <a:chExt cx="1581676" cy="387467"/>
          </a:xfrm>
        </p:grpSpPr>
        <p:pic>
          <p:nvPicPr>
            <p:cNvPr id="32785" name="Picture 46" descr="http://www.wmd.de/content/wmd/wmd000750/IRIS_150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216" y="2456027"/>
              <a:ext cx="364938" cy="20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6" name="Picture 4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334" y="2662244"/>
              <a:ext cx="1246558" cy="1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pieren 52"/>
          <p:cNvGrpSpPr>
            <a:grpSpLocks/>
          </p:cNvGrpSpPr>
          <p:nvPr/>
        </p:nvGrpSpPr>
        <p:grpSpPr bwMode="auto">
          <a:xfrm>
            <a:off x="1955800" y="2455863"/>
            <a:ext cx="1622425" cy="482600"/>
            <a:chOff x="1955800" y="2455863"/>
            <a:chExt cx="1622409" cy="482600"/>
          </a:xfrm>
        </p:grpSpPr>
        <p:pic>
          <p:nvPicPr>
            <p:cNvPr id="32783" name="Picture 46" descr="http://www.wmd.de/content/wmd/wmd000750/IRIS_150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55800" y="2455863"/>
              <a:ext cx="36512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4" name="Picture 2" descr="C:\Dokumente und Einstellungen\breiholz\Desktop\docutec_klein_web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468563"/>
              <a:ext cx="1292225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0.19913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4"/>
          <p:cNvSpPr txBox="1">
            <a:spLocks noChangeArrowheads="1"/>
          </p:cNvSpPr>
          <p:nvPr/>
        </p:nvSpPr>
        <p:spPr bwMode="auto">
          <a:xfrm>
            <a:off x="142875" y="1354138"/>
            <a:ext cx="461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8A"/>
                </a:solidFill>
                <a:latin typeface="Arial" charset="0"/>
                <a:cs typeface="Arial" charset="0"/>
              </a:rPr>
              <a:t>Docutec Xtract for Documents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324350" y="1560513"/>
            <a:ext cx="4819650" cy="50831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de-DE" sz="20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Product</a:t>
            </a:r>
            <a:r>
              <a:rPr lang="de-DE" sz="20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0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de-DE" sz="20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de-DE" sz="20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documents</a:t>
            </a:r>
            <a:endParaRPr lang="de-DE" sz="20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independent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140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languages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supported</a:t>
            </a:r>
            <a:endParaRPr lang="de-DE" sz="1800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Scalable</a:t>
            </a: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de-DE" sz="18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Expendable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further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processes</a:t>
            </a:r>
            <a:endParaRPr lang="de-DE" sz="1800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Easy-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use</a:t>
            </a:r>
            <a:endParaRPr lang="de-DE" sz="18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Intuitive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de-DE" sz="1800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accounting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required</a:t>
            </a:r>
            <a:endParaRPr lang="de-DE" sz="1800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WMD 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experience</a:t>
            </a: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kern="0" dirty="0" smtClean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Docutec</a:t>
            </a: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Xtract</a:t>
            </a: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projects</a:t>
            </a:r>
            <a:endParaRPr lang="de-DE" sz="18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8552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224" y="1071546"/>
            <a:ext cx="713225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feld 4"/>
          <p:cNvSpPr txBox="1">
            <a:spLocks noChangeArrowheads="1"/>
          </p:cNvSpPr>
          <p:nvPr/>
        </p:nvSpPr>
        <p:spPr bwMode="auto">
          <a:xfrm>
            <a:off x="142875" y="1354138"/>
            <a:ext cx="461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8A"/>
                </a:solidFill>
                <a:latin typeface="Arial" charset="0"/>
                <a:cs typeface="Arial" charset="0"/>
              </a:rPr>
              <a:t>Docutec Xtract for Documents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324350" y="1560513"/>
            <a:ext cx="4819650" cy="50831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Free Form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Capturing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due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unique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criterias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combination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provided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rules</a:t>
            </a:r>
            <a:endParaRPr lang="de-DE" sz="1800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Template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Pre-defined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optimized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recognition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high-volume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vendors</a:t>
            </a:r>
            <a:endParaRPr lang="de-DE" sz="1800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Training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Combination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Free Form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Template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. Training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due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unique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criterias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optimized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recognition</a:t>
            </a:r>
            <a:r>
              <a:rPr lang="de-DE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in operative </a:t>
            </a:r>
            <a:r>
              <a:rPr lang="de-DE" sz="1800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business</a:t>
            </a:r>
            <a:endParaRPr lang="de-DE" sz="1800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8552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16100"/>
            <a:ext cx="2770188" cy="389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843" name="Textfeld 4"/>
          <p:cNvSpPr txBox="1">
            <a:spLocks noChangeArrowheads="1"/>
          </p:cNvSpPr>
          <p:nvPr/>
        </p:nvSpPr>
        <p:spPr bwMode="auto">
          <a:xfrm>
            <a:off x="142875" y="1354138"/>
            <a:ext cx="461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8A"/>
                </a:solidFill>
                <a:latin typeface="Arial" charset="0"/>
                <a:cs typeface="Arial" charset="0"/>
              </a:rPr>
              <a:t>Docutec Xtract for Documents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324350" y="1560513"/>
            <a:ext cx="4819650" cy="50831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20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de-DE" sz="20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Invoice Date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Found near the word „Invoice Date“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Date which is not in future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Earliest date on the invoice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DE" sz="1800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000250" y="2857500"/>
            <a:ext cx="857250" cy="357188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" charset="0"/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895725"/>
            <a:ext cx="2124075" cy="1009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28750" y="4238625"/>
            <a:ext cx="971550" cy="14287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" charset="0"/>
            </a:endParaRP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2571750" y="4238625"/>
            <a:ext cx="571500" cy="14287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16100"/>
            <a:ext cx="2770188" cy="389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895725"/>
            <a:ext cx="3429000" cy="1533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6868" name="Textfeld 4"/>
          <p:cNvSpPr txBox="1">
            <a:spLocks noChangeArrowheads="1"/>
          </p:cNvSpPr>
          <p:nvPr/>
        </p:nvSpPr>
        <p:spPr bwMode="auto">
          <a:xfrm>
            <a:off x="142875" y="1354138"/>
            <a:ext cx="461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8A"/>
                </a:solidFill>
                <a:latin typeface="Arial" charset="0"/>
                <a:cs typeface="Arial" charset="0"/>
              </a:rPr>
              <a:t>Docutec Xtract for Documents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324350" y="1560513"/>
            <a:ext cx="4819650" cy="50831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2000" b="1" kern="0" dirty="0" err="1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de-DE" sz="2000" b="1" kern="0" dirty="0">
              <a:solidFill>
                <a:srgbClr val="00008A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Invoice Date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Found near the word „Invoice Date“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Date which is not in future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Earliest date on the invoice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b="1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Total Amount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Sum of net amount + VAT = Total Amount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If applicable + Carriage/Shipping etc.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kern="0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Highest amount on the invoice</a:t>
            </a:r>
          </a:p>
        </p:txBody>
      </p:sp>
      <p:sp>
        <p:nvSpPr>
          <p:cNvPr id="36870" name="Rechteck 7"/>
          <p:cNvSpPr>
            <a:spLocks noChangeArrowheads="1"/>
          </p:cNvSpPr>
          <p:nvPr/>
        </p:nvSpPr>
        <p:spPr bwMode="auto">
          <a:xfrm>
            <a:off x="2286000" y="4056063"/>
            <a:ext cx="701675" cy="212725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" charset="0"/>
            </a:endParaRPr>
          </a:p>
        </p:txBody>
      </p:sp>
      <p:sp>
        <p:nvSpPr>
          <p:cNvPr id="36871" name="Rechteck 10"/>
          <p:cNvSpPr>
            <a:spLocks noChangeArrowheads="1"/>
          </p:cNvSpPr>
          <p:nvPr/>
        </p:nvSpPr>
        <p:spPr bwMode="auto">
          <a:xfrm>
            <a:off x="3357563" y="4021138"/>
            <a:ext cx="428625" cy="231775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" charset="0"/>
            </a:endParaRPr>
          </a:p>
        </p:txBody>
      </p:sp>
      <p:sp>
        <p:nvSpPr>
          <p:cNvPr id="36872" name="Rechteck 11"/>
          <p:cNvSpPr>
            <a:spLocks noChangeArrowheads="1"/>
          </p:cNvSpPr>
          <p:nvPr/>
        </p:nvSpPr>
        <p:spPr bwMode="auto">
          <a:xfrm>
            <a:off x="3341688" y="4500563"/>
            <a:ext cx="444500" cy="231775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" charset="0"/>
            </a:endParaRPr>
          </a:p>
        </p:txBody>
      </p:sp>
      <p:sp>
        <p:nvSpPr>
          <p:cNvPr id="36873" name="Rechteck 12"/>
          <p:cNvSpPr>
            <a:spLocks noChangeArrowheads="1"/>
          </p:cNvSpPr>
          <p:nvPr/>
        </p:nvSpPr>
        <p:spPr bwMode="auto">
          <a:xfrm>
            <a:off x="3214688" y="4938713"/>
            <a:ext cx="782637" cy="233362"/>
          </a:xfrm>
          <a:prstGeom prst="rect">
            <a:avLst/>
          </a:prstGeom>
          <a:noFill/>
          <a:ln w="9525" algn="ctr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3059113" y="3933825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0A0AFF"/>
                </a:solidFill>
                <a:latin typeface="Arial" charset="0"/>
              </a:rPr>
              <a:t>+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3059113" y="4419600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0A0AFF"/>
                </a:solidFill>
                <a:latin typeface="Arial" charset="0"/>
              </a:rPr>
              <a:t>+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929063" y="4851400"/>
            <a:ext cx="42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B050"/>
                </a:solidFill>
                <a:latin typeface="Arial" charset="0"/>
                <a:sym typeface="Wingdings" pitchFamily="2" charset="2"/>
              </a:rPr>
              <a:t></a:t>
            </a:r>
            <a:endParaRPr lang="de-DE" sz="2400" b="1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bgerundetes Rechteck 55"/>
          <p:cNvSpPr/>
          <p:nvPr/>
        </p:nvSpPr>
        <p:spPr bwMode="auto">
          <a:xfrm>
            <a:off x="1857375" y="1455738"/>
            <a:ext cx="1808163" cy="1731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de-DE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7891" name="AutoShape 92"/>
          <p:cNvSpPr>
            <a:spLocks noChangeArrowheads="1"/>
          </p:cNvSpPr>
          <p:nvPr/>
        </p:nvSpPr>
        <p:spPr bwMode="auto">
          <a:xfrm>
            <a:off x="1763713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AutoShape 94"/>
          <p:cNvSpPr>
            <a:spLocks noChangeArrowheads="1"/>
          </p:cNvSpPr>
          <p:nvPr/>
        </p:nvSpPr>
        <p:spPr bwMode="auto">
          <a:xfrm>
            <a:off x="5364163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93"/>
          <p:cNvSpPr>
            <a:spLocks noChangeArrowheads="1"/>
          </p:cNvSpPr>
          <p:nvPr/>
        </p:nvSpPr>
        <p:spPr bwMode="auto">
          <a:xfrm>
            <a:off x="3563938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59"/>
          <p:cNvSpPr>
            <a:spLocks noChangeArrowheads="1"/>
          </p:cNvSpPr>
          <p:nvPr/>
        </p:nvSpPr>
        <p:spPr bwMode="auto">
          <a:xfrm rot="5400000">
            <a:off x="2609850" y="2224088"/>
            <a:ext cx="252413" cy="71437"/>
          </a:xfrm>
          <a:prstGeom prst="homePlate">
            <a:avLst>
              <a:gd name="adj" fmla="val 88334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60"/>
          <p:cNvSpPr>
            <a:spLocks noChangeArrowheads="1"/>
          </p:cNvSpPr>
          <p:nvPr/>
        </p:nvSpPr>
        <p:spPr bwMode="auto">
          <a:xfrm rot="5400000">
            <a:off x="4410075" y="2224088"/>
            <a:ext cx="252413" cy="71437"/>
          </a:xfrm>
          <a:prstGeom prst="homePlate">
            <a:avLst>
              <a:gd name="adj" fmla="val 88334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uppieren 147"/>
          <p:cNvGrpSpPr>
            <a:grpSpLocks/>
          </p:cNvGrpSpPr>
          <p:nvPr/>
        </p:nvGrpSpPr>
        <p:grpSpPr bwMode="auto">
          <a:xfrm>
            <a:off x="1908175" y="1628775"/>
            <a:ext cx="1727200" cy="1368425"/>
            <a:chOff x="1908175" y="1628775"/>
            <a:chExt cx="1727200" cy="1368425"/>
          </a:xfrm>
        </p:grpSpPr>
        <p:sp>
          <p:nvSpPr>
            <p:cNvPr id="21545" name="AutoShape 6"/>
            <p:cNvSpPr>
              <a:spLocks noChangeArrowheads="1"/>
            </p:cNvSpPr>
            <p:nvPr/>
          </p:nvSpPr>
          <p:spPr bwMode="auto">
            <a:xfrm>
              <a:off x="1908175" y="1628775"/>
              <a:ext cx="1727200" cy="576263"/>
            </a:xfrm>
            <a:prstGeom prst="roundRect">
              <a:avLst>
                <a:gd name="adj" fmla="val 16667"/>
              </a:avLst>
            </a:prstGeom>
            <a:solidFill>
              <a:srgbClr val="E1E6F3"/>
            </a:solidFill>
            <a:ln w="9525">
              <a:solidFill>
                <a:schemeClr val="bg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935" name="Text Box 7"/>
            <p:cNvSpPr txBox="1">
              <a:spLocks noChangeArrowheads="1"/>
            </p:cNvSpPr>
            <p:nvPr/>
          </p:nvSpPr>
          <p:spPr bwMode="auto">
            <a:xfrm>
              <a:off x="2124075" y="1628775"/>
              <a:ext cx="13684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Data Capture</a:t>
              </a:r>
              <a:b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</a:b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(OCR)</a:t>
              </a:r>
            </a:p>
          </p:txBody>
        </p:sp>
        <p:sp>
          <p:nvSpPr>
            <p:cNvPr id="37936" name="AutoShape 32"/>
            <p:cNvSpPr>
              <a:spLocks noChangeArrowheads="1"/>
            </p:cNvSpPr>
            <p:nvPr/>
          </p:nvSpPr>
          <p:spPr bwMode="auto">
            <a:xfrm>
              <a:off x="1908175" y="2420935"/>
              <a:ext cx="1727200" cy="5762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08400" y="1628775"/>
            <a:ext cx="1727200" cy="576263"/>
            <a:chOff x="2336" y="1026"/>
            <a:chExt cx="1088" cy="363"/>
          </a:xfrm>
        </p:grpSpPr>
        <p:sp>
          <p:nvSpPr>
            <p:cNvPr id="21543" name="AutoShape 9"/>
            <p:cNvSpPr>
              <a:spLocks noChangeArrowheads="1"/>
            </p:cNvSpPr>
            <p:nvPr/>
          </p:nvSpPr>
          <p:spPr bwMode="auto">
            <a:xfrm>
              <a:off x="2336" y="1026"/>
              <a:ext cx="1088" cy="363"/>
            </a:xfrm>
            <a:prstGeom prst="roundRect">
              <a:avLst>
                <a:gd name="adj" fmla="val 16667"/>
              </a:avLst>
            </a:prstGeom>
            <a:solidFill>
              <a:srgbClr val="E1E6F3"/>
            </a:solidFill>
            <a:ln w="9525">
              <a:solidFill>
                <a:schemeClr val="bg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933" name="Text Box 10"/>
            <p:cNvSpPr txBox="1">
              <a:spLocks noChangeArrowheads="1"/>
            </p:cNvSpPr>
            <p:nvPr/>
          </p:nvSpPr>
          <p:spPr bwMode="auto">
            <a:xfrm>
              <a:off x="2426" y="1117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15000"/>
                </a:spcBef>
              </a:pP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Transfer SAP</a:t>
              </a:r>
            </a:p>
          </p:txBody>
        </p:sp>
      </p:grpSp>
      <p:grpSp>
        <p:nvGrpSpPr>
          <p:cNvPr id="4" name="Gruppieren 74"/>
          <p:cNvGrpSpPr/>
          <p:nvPr/>
        </p:nvGrpSpPr>
        <p:grpSpPr>
          <a:xfrm>
            <a:off x="3708400" y="2420935"/>
            <a:ext cx="1727200" cy="576260"/>
            <a:chOff x="3708400" y="2420935"/>
            <a:chExt cx="1727200" cy="576260"/>
          </a:xfrm>
          <a:effectLst>
            <a:outerShdw sx="1000" sy="1000" algn="ctr" rotWithShape="0">
              <a:srgbClr val="000000"/>
            </a:outerShdw>
          </a:effectLst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708400" y="2420935"/>
              <a:ext cx="1727200" cy="576260"/>
              <a:chOff x="2336" y="1525"/>
              <a:chExt cx="1088" cy="363"/>
            </a:xfrm>
          </p:grpSpPr>
          <p:sp>
            <p:nvSpPr>
              <p:cNvPr id="82" name="AutoShape 35"/>
              <p:cNvSpPr>
                <a:spLocks noChangeArrowheads="1"/>
              </p:cNvSpPr>
              <p:nvPr/>
            </p:nvSpPr>
            <p:spPr bwMode="auto">
              <a:xfrm>
                <a:off x="2336" y="1525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pic>
            <p:nvPicPr>
              <p:cNvPr id="83" name="Picture 37" descr="SAP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81" y="1525"/>
                <a:ext cx="454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uppieren 68"/>
            <p:cNvGrpSpPr/>
            <p:nvPr/>
          </p:nvGrpSpPr>
          <p:grpSpPr>
            <a:xfrm>
              <a:off x="4033487" y="2453820"/>
              <a:ext cx="1395769" cy="517524"/>
              <a:chOff x="4533553" y="4214818"/>
              <a:chExt cx="1395769" cy="517524"/>
            </a:xfrm>
          </p:grpSpPr>
          <p:pic>
            <p:nvPicPr>
              <p:cNvPr id="79" name="Picture 66" descr="xFlow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33553" y="4214818"/>
                <a:ext cx="793750" cy="517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Rechteck 79"/>
              <p:cNvSpPr/>
              <p:nvPr/>
            </p:nvSpPr>
            <p:spPr>
              <a:xfrm>
                <a:off x="5105057" y="4455343"/>
                <a:ext cx="8242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2000">
                  <a:spcBef>
                    <a:spcPct val="15000"/>
                  </a:spcBef>
                  <a:defRPr/>
                </a:pPr>
                <a:r>
                  <a:rPr lang="de-DE" sz="1200" b="1" dirty="0">
                    <a:solidFill>
                      <a:srgbClr val="00008A"/>
                    </a:solidFill>
                    <a:latin typeface="Arial" pitchFamily="34" charset="0"/>
                    <a:cs typeface="Arial" pitchFamily="34" charset="0"/>
                  </a:rPr>
                  <a:t>Interface</a:t>
                </a:r>
              </a:p>
            </p:txBody>
          </p:sp>
        </p:grpSp>
      </p:grpSp>
      <p:grpSp>
        <p:nvGrpSpPr>
          <p:cNvPr id="7" name="Gruppieren 52"/>
          <p:cNvGrpSpPr>
            <a:grpSpLocks/>
          </p:cNvGrpSpPr>
          <p:nvPr/>
        </p:nvGrpSpPr>
        <p:grpSpPr bwMode="auto">
          <a:xfrm>
            <a:off x="5502275" y="1628775"/>
            <a:ext cx="3533775" cy="1376363"/>
            <a:chOff x="5502520" y="1628775"/>
            <a:chExt cx="3533530" cy="1376355"/>
          </a:xfrm>
        </p:grpSpPr>
        <p:sp>
          <p:nvSpPr>
            <p:cNvPr id="37914" name="AutoShape 95"/>
            <p:cNvSpPr>
              <a:spLocks noChangeArrowheads="1"/>
            </p:cNvSpPr>
            <p:nvPr/>
          </p:nvSpPr>
          <p:spPr bwMode="auto">
            <a:xfrm>
              <a:off x="7164388" y="1844674"/>
              <a:ext cx="287337" cy="71438"/>
            </a:xfrm>
            <a:prstGeom prst="homePlate">
              <a:avLst>
                <a:gd name="adj" fmla="val 100555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AutoShape 61"/>
            <p:cNvSpPr>
              <a:spLocks noChangeArrowheads="1"/>
            </p:cNvSpPr>
            <p:nvPr/>
          </p:nvSpPr>
          <p:spPr bwMode="auto">
            <a:xfrm rot="5400000">
              <a:off x="6210300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AutoShape 62"/>
            <p:cNvSpPr>
              <a:spLocks noChangeArrowheads="1"/>
            </p:cNvSpPr>
            <p:nvPr/>
          </p:nvSpPr>
          <p:spPr bwMode="auto">
            <a:xfrm rot="5400000">
              <a:off x="8010525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5508625" y="1628775"/>
              <a:ext cx="1727200" cy="576261"/>
              <a:chOff x="3470" y="1026"/>
              <a:chExt cx="1088" cy="363"/>
            </a:xfrm>
          </p:grpSpPr>
          <p:sp>
            <p:nvSpPr>
              <p:cNvPr id="21541" name="AutoShape 12"/>
              <p:cNvSpPr>
                <a:spLocks noChangeArrowheads="1"/>
              </p:cNvSpPr>
              <p:nvPr/>
            </p:nvSpPr>
            <p:spPr bwMode="auto">
              <a:xfrm>
                <a:off x="3470" y="1026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7931" name="Text Box 13"/>
              <p:cNvSpPr txBox="1">
                <a:spLocks noChangeArrowheads="1"/>
              </p:cNvSpPr>
              <p:nvPr/>
            </p:nvSpPr>
            <p:spPr bwMode="auto">
              <a:xfrm>
                <a:off x="3515" y="1026"/>
                <a:ext cx="95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de-DE" sz="1300" b="1">
                    <a:solidFill>
                      <a:srgbClr val="808080"/>
                    </a:solidFill>
                  </a:rPr>
                  <a:t> </a:t>
                </a: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Business Process</a:t>
                </a:r>
                <a:b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</a:b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Workflow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7308850" y="1628775"/>
              <a:ext cx="1727200" cy="576261"/>
              <a:chOff x="4604" y="1026"/>
              <a:chExt cx="1088" cy="363"/>
            </a:xfrm>
          </p:grpSpPr>
          <p:sp>
            <p:nvSpPr>
              <p:cNvPr id="21539" name="AutoShape 15"/>
              <p:cNvSpPr>
                <a:spLocks noChangeArrowheads="1"/>
              </p:cNvSpPr>
              <p:nvPr/>
            </p:nvSpPr>
            <p:spPr bwMode="auto">
              <a:xfrm>
                <a:off x="4604" y="1026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7929" name="Text Box 16"/>
              <p:cNvSpPr txBox="1">
                <a:spLocks noChangeArrowheads="1"/>
              </p:cNvSpPr>
              <p:nvPr/>
            </p:nvSpPr>
            <p:spPr bwMode="auto">
              <a:xfrm>
                <a:off x="4694" y="1117"/>
                <a:ext cx="7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Archive</a:t>
                </a:r>
              </a:p>
            </p:txBody>
          </p:sp>
        </p:grpSp>
        <p:grpSp>
          <p:nvGrpSpPr>
            <p:cNvPr id="10" name="Gruppieren 88"/>
            <p:cNvGrpSpPr>
              <a:grpSpLocks/>
            </p:cNvGrpSpPr>
            <p:nvPr/>
          </p:nvGrpSpPr>
          <p:grpSpPr bwMode="auto">
            <a:xfrm>
              <a:off x="5502520" y="2427736"/>
              <a:ext cx="1727200" cy="576260"/>
              <a:chOff x="6168324" y="4615217"/>
              <a:chExt cx="1727200" cy="576260"/>
            </a:xfrm>
          </p:grpSpPr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168324" y="4615217"/>
                <a:ext cx="1727200" cy="576260"/>
                <a:chOff x="2336" y="1525"/>
                <a:chExt cx="1088" cy="363"/>
              </a:xfrm>
            </p:grpSpPr>
            <p:sp>
              <p:nvSpPr>
                <p:cNvPr id="94" name="AutoShape 35"/>
                <p:cNvSpPr>
                  <a:spLocks noChangeArrowheads="1"/>
                </p:cNvSpPr>
                <p:nvPr/>
              </p:nvSpPr>
              <p:spPr bwMode="auto">
                <a:xfrm>
                  <a:off x="2336" y="1525"/>
                  <a:ext cx="1088" cy="36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  <p:pic>
              <p:nvPicPr>
                <p:cNvPr id="37927" name="Picture 37" descr="SAP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1" y="1525"/>
                  <a:ext cx="454" cy="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uppieren 68"/>
              <p:cNvGrpSpPr>
                <a:grpSpLocks/>
              </p:cNvGrpSpPr>
              <p:nvPr/>
            </p:nvGrpSpPr>
            <p:grpSpPr bwMode="auto">
              <a:xfrm>
                <a:off x="6493411" y="4648102"/>
                <a:ext cx="1286764" cy="517524"/>
                <a:chOff x="4533553" y="4214818"/>
                <a:chExt cx="1286764" cy="517524"/>
              </a:xfrm>
            </p:grpSpPr>
            <p:pic>
              <p:nvPicPr>
                <p:cNvPr id="37924" name="Picture 66" descr="xFlow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533553" y="4214818"/>
                  <a:ext cx="793750" cy="517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925" name="Rechteck 92"/>
                <p:cNvSpPr>
                  <a:spLocks noChangeArrowheads="1"/>
                </p:cNvSpPr>
                <p:nvPr/>
              </p:nvSpPr>
              <p:spPr bwMode="auto">
                <a:xfrm>
                  <a:off x="5105057" y="4455343"/>
                  <a:ext cx="71526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62000">
                    <a:spcBef>
                      <a:spcPct val="15000"/>
                    </a:spcBef>
                  </a:pPr>
                  <a:r>
                    <a:rPr lang="de-DE" sz="1200" b="1">
                      <a:solidFill>
                        <a:srgbClr val="00008A"/>
                      </a:solidFill>
                      <a:latin typeface="Arial" charset="0"/>
                      <a:cs typeface="Arial" charset="0"/>
                    </a:rPr>
                    <a:t>Invoice</a:t>
                  </a:r>
                </a:p>
              </p:txBody>
            </p:sp>
          </p:grpSp>
        </p:grpSp>
        <p:sp>
          <p:nvSpPr>
            <p:cNvPr id="133" name="AutoShape 80"/>
            <p:cNvSpPr>
              <a:spLocks noChangeArrowheads="1"/>
            </p:cNvSpPr>
            <p:nvPr/>
          </p:nvSpPr>
          <p:spPr bwMode="auto">
            <a:xfrm>
              <a:off x="7308970" y="2428870"/>
              <a:ext cx="1727080" cy="5762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400" b="1" dirty="0" err="1">
                  <a:solidFill>
                    <a:srgbClr val="00008A"/>
                  </a:solidFill>
                  <a:latin typeface="Arial Narrow" pitchFamily="34" charset="0"/>
                </a:rPr>
                <a:t>ArchiveLink</a:t>
              </a:r>
              <a:endParaRPr lang="de-DE" sz="1400" b="1" dirty="0">
                <a:solidFill>
                  <a:srgbClr val="00008A"/>
                </a:solidFill>
                <a:latin typeface="Arial Narrow" pitchFamily="34" charset="0"/>
              </a:endParaRPr>
            </a:p>
          </p:txBody>
        </p:sp>
        <p:pic>
          <p:nvPicPr>
            <p:cNvPr id="37921" name="Picture 65" descr="SAP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9362" y="2433632"/>
              <a:ext cx="6731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en 51"/>
          <p:cNvGrpSpPr>
            <a:grpSpLocks/>
          </p:cNvGrpSpPr>
          <p:nvPr/>
        </p:nvGrpSpPr>
        <p:grpSpPr bwMode="auto">
          <a:xfrm>
            <a:off x="107950" y="1628775"/>
            <a:ext cx="1727200" cy="1376363"/>
            <a:chOff x="107950" y="1628775"/>
            <a:chExt cx="1727200" cy="1376358"/>
          </a:xfrm>
        </p:grpSpPr>
        <p:sp>
          <p:nvSpPr>
            <p:cNvPr id="37907" name="AutoShape 58"/>
            <p:cNvSpPr>
              <a:spLocks noChangeArrowheads="1"/>
            </p:cNvSpPr>
            <p:nvPr/>
          </p:nvSpPr>
          <p:spPr bwMode="auto">
            <a:xfrm rot="5400000">
              <a:off x="809625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uppieren 139"/>
            <p:cNvGrpSpPr>
              <a:grpSpLocks/>
            </p:cNvGrpSpPr>
            <p:nvPr/>
          </p:nvGrpSpPr>
          <p:grpSpPr bwMode="auto">
            <a:xfrm>
              <a:off x="107950" y="1628775"/>
              <a:ext cx="1727200" cy="1376358"/>
              <a:chOff x="107950" y="1628775"/>
              <a:chExt cx="1727200" cy="1376358"/>
            </a:xfrm>
          </p:grpSpPr>
          <p:sp>
            <p:nvSpPr>
              <p:cNvPr id="2067" name="AutoShape 3"/>
              <p:cNvSpPr>
                <a:spLocks noChangeArrowheads="1"/>
              </p:cNvSpPr>
              <p:nvPr/>
            </p:nvSpPr>
            <p:spPr bwMode="auto">
              <a:xfrm>
                <a:off x="107950" y="1628775"/>
                <a:ext cx="1727200" cy="576261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7910" name="AutoShape 18"/>
              <p:cNvSpPr>
                <a:spLocks noChangeArrowheads="1"/>
              </p:cNvSpPr>
              <p:nvPr/>
            </p:nvSpPr>
            <p:spPr bwMode="auto">
              <a:xfrm>
                <a:off x="107950" y="2428865"/>
                <a:ext cx="1727200" cy="57626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uppieren 63"/>
              <p:cNvGrpSpPr>
                <a:grpSpLocks/>
              </p:cNvGrpSpPr>
              <p:nvPr/>
            </p:nvGrpSpPr>
            <p:grpSpPr bwMode="auto">
              <a:xfrm>
                <a:off x="323850" y="1700213"/>
                <a:ext cx="1262063" cy="685800"/>
                <a:chOff x="323850" y="1700213"/>
                <a:chExt cx="1262063" cy="685800"/>
              </a:xfrm>
            </p:grpSpPr>
            <p:sp>
              <p:nvSpPr>
                <p:cNvPr id="3791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23850" y="1700213"/>
                  <a:ext cx="1262063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de-DE" sz="1400" b="1">
                      <a:solidFill>
                        <a:srgbClr val="00008A"/>
                      </a:solidFill>
                      <a:latin typeface="Arial Narrow" pitchFamily="34" charset="0"/>
                    </a:rPr>
                    <a:t>Scanning</a:t>
                  </a:r>
                </a:p>
              </p:txBody>
            </p:sp>
            <p:sp>
              <p:nvSpPr>
                <p:cNvPr id="37913" name="AutoShape 58"/>
                <p:cNvSpPr>
                  <a:spLocks noChangeArrowheads="1"/>
                </p:cNvSpPr>
                <p:nvPr/>
              </p:nvSpPr>
              <p:spPr bwMode="auto">
                <a:xfrm rot="5400000">
                  <a:off x="809625" y="2224088"/>
                  <a:ext cx="252413" cy="71437"/>
                </a:xfrm>
                <a:prstGeom prst="homePlate">
                  <a:avLst>
                    <a:gd name="adj" fmla="val 88334"/>
                  </a:avLst>
                </a:prstGeom>
                <a:solidFill>
                  <a:srgbClr val="BEB2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uppieren 59"/>
          <p:cNvGrpSpPr>
            <a:grpSpLocks/>
          </p:cNvGrpSpPr>
          <p:nvPr/>
        </p:nvGrpSpPr>
        <p:grpSpPr bwMode="auto">
          <a:xfrm>
            <a:off x="152400" y="2455863"/>
            <a:ext cx="1581150" cy="387350"/>
            <a:chOff x="152216" y="2456027"/>
            <a:chExt cx="1581676" cy="387467"/>
          </a:xfrm>
        </p:grpSpPr>
        <p:pic>
          <p:nvPicPr>
            <p:cNvPr id="37905" name="Picture 46" descr="http://www.wmd.de/content/wmd/wmd000750/IRIS_150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216" y="2456027"/>
              <a:ext cx="364938" cy="20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6" name="Picture 4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334" y="2662244"/>
              <a:ext cx="1246558" cy="1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pieren 52"/>
          <p:cNvGrpSpPr>
            <a:grpSpLocks/>
          </p:cNvGrpSpPr>
          <p:nvPr/>
        </p:nvGrpSpPr>
        <p:grpSpPr bwMode="auto">
          <a:xfrm>
            <a:off x="1955800" y="2455863"/>
            <a:ext cx="1622425" cy="482600"/>
            <a:chOff x="1955800" y="2455863"/>
            <a:chExt cx="1622409" cy="482600"/>
          </a:xfrm>
        </p:grpSpPr>
        <p:pic>
          <p:nvPicPr>
            <p:cNvPr id="37903" name="Picture 46" descr="http://www.wmd.de/content/wmd/wmd000750/IRIS_150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55800" y="2455863"/>
              <a:ext cx="36512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4" name="Picture 2" descr="C:\Dokumente und Einstellungen\breiholz\Desktop\docutec_klein_web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468563"/>
              <a:ext cx="1292225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0.19913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Form 51"/>
          <p:cNvCxnSpPr>
            <a:endCxn id="3" idx="3"/>
          </p:cNvCxnSpPr>
          <p:nvPr/>
        </p:nvCxnSpPr>
        <p:spPr bwMode="auto">
          <a:xfrm rot="5400000" flipH="1" flipV="1">
            <a:off x="6604794" y="3561556"/>
            <a:ext cx="3221038" cy="142875"/>
          </a:xfrm>
          <a:prstGeom prst="bentConnector4">
            <a:avLst>
              <a:gd name="adj1" fmla="val -931"/>
              <a:gd name="adj2" fmla="val 544442"/>
            </a:avLst>
          </a:prstGeom>
          <a:solidFill>
            <a:schemeClr val="accent1"/>
          </a:solidFill>
          <a:ln w="50800" cap="flat" cmpd="sng" algn="ctr">
            <a:solidFill>
              <a:srgbClr val="C5C5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Gewinkelte Verbindung 46"/>
          <p:cNvCxnSpPr>
            <a:stCxn id="3" idx="2"/>
            <a:endCxn id="6" idx="0"/>
          </p:cNvCxnSpPr>
          <p:nvPr/>
        </p:nvCxnSpPr>
        <p:spPr bwMode="auto">
          <a:xfrm rot="5400000">
            <a:off x="4991100" y="2190750"/>
            <a:ext cx="842963" cy="131921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rgbClr val="C5C5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80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1758950"/>
            <a:ext cx="1143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bgerundetes Rechteck 2"/>
          <p:cNvSpPr/>
          <p:nvPr/>
        </p:nvSpPr>
        <p:spPr bwMode="auto">
          <a:xfrm>
            <a:off x="3857620" y="1616368"/>
            <a:ext cx="4429156" cy="812500"/>
          </a:xfrm>
          <a:prstGeom prst="roundRect">
            <a:avLst/>
          </a:prstGeom>
          <a:solidFill>
            <a:srgbClr val="C1C1ED"/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2000" b="1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Data Capture</a:t>
            </a:r>
          </a:p>
        </p:txBody>
      </p: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3851275" y="3271838"/>
            <a:ext cx="1803400" cy="800100"/>
            <a:chOff x="3489325" y="3429000"/>
            <a:chExt cx="1803400" cy="800100"/>
          </a:xfrm>
        </p:grpSpPr>
        <p:sp>
          <p:nvSpPr>
            <p:cNvPr id="6" name="AutoShape 168"/>
            <p:cNvSpPr>
              <a:spLocks noChangeArrowheads="1"/>
            </p:cNvSpPr>
            <p:nvPr/>
          </p:nvSpPr>
          <p:spPr bwMode="auto">
            <a:xfrm>
              <a:off x="3489325" y="3429000"/>
              <a:ext cx="1803400" cy="800100"/>
            </a:xfrm>
            <a:prstGeom prst="roundRect">
              <a:avLst>
                <a:gd name="adj" fmla="val 16667"/>
              </a:avLst>
            </a:prstGeom>
            <a:solidFill>
              <a:srgbClr val="C1C1ED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 sz="2400" dirty="0"/>
            </a:p>
          </p:txBody>
        </p:sp>
        <p:grpSp>
          <p:nvGrpSpPr>
            <p:cNvPr id="4" name="Gruppieren 9"/>
            <p:cNvGrpSpPr>
              <a:grpSpLocks/>
            </p:cNvGrpSpPr>
            <p:nvPr/>
          </p:nvGrpSpPr>
          <p:grpSpPr bwMode="auto">
            <a:xfrm>
              <a:off x="3500430" y="3500438"/>
              <a:ext cx="1750674" cy="642942"/>
              <a:chOff x="3643306" y="3554418"/>
              <a:chExt cx="1409172" cy="517524"/>
            </a:xfrm>
          </p:grpSpPr>
          <p:pic>
            <p:nvPicPr>
              <p:cNvPr id="38944" name="Picture 66" descr="xFlow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43306" y="3554418"/>
                <a:ext cx="793750" cy="517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45" name="Rechteck 8"/>
              <p:cNvSpPr>
                <a:spLocks noChangeArrowheads="1"/>
              </p:cNvSpPr>
              <p:nvPr/>
            </p:nvSpPr>
            <p:spPr bwMode="auto">
              <a:xfrm>
                <a:off x="4214810" y="3794943"/>
                <a:ext cx="837668" cy="27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62000">
                  <a:spcBef>
                    <a:spcPct val="15000"/>
                  </a:spcBef>
                </a:pPr>
                <a:r>
                  <a:rPr lang="de-DE" sz="1600" b="1">
                    <a:solidFill>
                      <a:srgbClr val="00008A"/>
                    </a:solidFill>
                    <a:latin typeface="Arial" charset="0"/>
                    <a:cs typeface="Arial" charset="0"/>
                  </a:rPr>
                  <a:t>Interface</a:t>
                </a:r>
              </a:p>
            </p:txBody>
          </p:sp>
        </p:grpSp>
      </p:grpSp>
      <p:grpSp>
        <p:nvGrpSpPr>
          <p:cNvPr id="5" name="Gruppieren 12"/>
          <p:cNvGrpSpPr>
            <a:grpSpLocks/>
          </p:cNvGrpSpPr>
          <p:nvPr/>
        </p:nvGrpSpPr>
        <p:grpSpPr bwMode="auto">
          <a:xfrm>
            <a:off x="504825" y="4752975"/>
            <a:ext cx="1924050" cy="1533525"/>
            <a:chOff x="1147345" y="4305311"/>
            <a:chExt cx="1924444" cy="1533525"/>
          </a:xfrm>
        </p:grpSpPr>
        <p:pic>
          <p:nvPicPr>
            <p:cNvPr id="3894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1164" y="4305311"/>
              <a:ext cx="119062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41" name="Textfeld 11"/>
            <p:cNvSpPr txBox="1">
              <a:spLocks noChangeArrowheads="1"/>
            </p:cNvSpPr>
            <p:nvPr/>
          </p:nvSpPr>
          <p:spPr bwMode="auto">
            <a:xfrm>
              <a:off x="1147345" y="5225339"/>
              <a:ext cx="10671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rgbClr val="00008A"/>
                  </a:solidFill>
                  <a:latin typeface="Arial" charset="0"/>
                  <a:cs typeface="Arial" charset="0"/>
                </a:rPr>
                <a:t>Archive</a:t>
              </a:r>
            </a:p>
          </p:txBody>
        </p:sp>
      </p:grpSp>
      <p:grpSp>
        <p:nvGrpSpPr>
          <p:cNvPr id="7" name="Gruppieren 36"/>
          <p:cNvGrpSpPr>
            <a:grpSpLocks/>
          </p:cNvGrpSpPr>
          <p:nvPr/>
        </p:nvGrpSpPr>
        <p:grpSpPr bwMode="auto">
          <a:xfrm>
            <a:off x="1833563" y="4071938"/>
            <a:ext cx="5640387" cy="681037"/>
            <a:chOff x="1833543" y="4071941"/>
            <a:chExt cx="5639625" cy="681053"/>
          </a:xfrm>
        </p:grpSpPr>
        <p:cxnSp>
          <p:nvCxnSpPr>
            <p:cNvPr id="26" name="Form 25"/>
            <p:cNvCxnSpPr>
              <a:stCxn id="6" idx="2"/>
              <a:endCxn id="38937" idx="0"/>
            </p:cNvCxnSpPr>
            <p:nvPr/>
          </p:nvCxnSpPr>
          <p:spPr bwMode="auto">
            <a:xfrm rot="16200000" flipH="1">
              <a:off x="5781863" y="3042639"/>
              <a:ext cx="662003" cy="2720607"/>
            </a:xfrm>
            <a:prstGeom prst="bentConnector3">
              <a:avLst>
                <a:gd name="adj1" fmla="val 49726"/>
              </a:avLst>
            </a:prstGeom>
            <a:solidFill>
              <a:schemeClr val="accent1"/>
            </a:solidFill>
            <a:ln w="50800" cap="flat" cmpd="sng" algn="ctr">
              <a:solidFill>
                <a:srgbClr val="C5C5FF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Gewinkelte Verbindung 23"/>
            <p:cNvCxnSpPr>
              <a:stCxn id="6" idx="2"/>
              <a:endCxn id="807939" idx="0"/>
            </p:cNvCxnSpPr>
            <p:nvPr/>
          </p:nvCxnSpPr>
          <p:spPr bwMode="auto">
            <a:xfrm rot="5400000">
              <a:off x="2952685" y="2952799"/>
              <a:ext cx="681053" cy="291933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C5C5FF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glow" dir="t"/>
            </a:scene3d>
            <a:sp3d prstMaterial="matte"/>
          </p:spPr>
        </p:cxnSp>
      </p:grpSp>
      <p:sp>
        <p:nvSpPr>
          <p:cNvPr id="22" name="Ellipse 21"/>
          <p:cNvSpPr/>
          <p:nvPr/>
        </p:nvSpPr>
        <p:spPr bwMode="auto">
          <a:xfrm>
            <a:off x="2811463" y="2571750"/>
            <a:ext cx="3903662" cy="2230438"/>
          </a:xfrm>
          <a:prstGeom prst="ellipse">
            <a:avLst/>
          </a:prstGeom>
          <a:noFill/>
          <a:ln w="762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8" name="Gruppieren 20"/>
          <p:cNvGrpSpPr>
            <a:grpSpLocks/>
          </p:cNvGrpSpPr>
          <p:nvPr/>
        </p:nvGrpSpPr>
        <p:grpSpPr bwMode="auto">
          <a:xfrm>
            <a:off x="7072313" y="4733925"/>
            <a:ext cx="1428750" cy="1268413"/>
            <a:chOff x="6553200" y="5249863"/>
            <a:chExt cx="1085545" cy="723900"/>
          </a:xfrm>
        </p:grpSpPr>
        <p:pic>
          <p:nvPicPr>
            <p:cNvPr id="38933" name="Picture 137" descr="sap_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5402263"/>
              <a:ext cx="475945" cy="240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38"/>
            <p:cNvGrpSpPr>
              <a:grpSpLocks/>
            </p:cNvGrpSpPr>
            <p:nvPr/>
          </p:nvGrpSpPr>
          <p:grpSpPr bwMode="auto">
            <a:xfrm>
              <a:off x="6553200" y="5249863"/>
              <a:ext cx="609600" cy="723900"/>
              <a:chOff x="2622" y="2712"/>
              <a:chExt cx="1214" cy="1608"/>
            </a:xfrm>
          </p:grpSpPr>
          <p:sp>
            <p:nvSpPr>
              <p:cNvPr id="38935" name="Freeform 139"/>
              <p:cNvSpPr>
                <a:spLocks/>
              </p:cNvSpPr>
              <p:nvPr/>
            </p:nvSpPr>
            <p:spPr bwMode="auto">
              <a:xfrm>
                <a:off x="2784" y="2905"/>
                <a:ext cx="1052" cy="1415"/>
              </a:xfrm>
              <a:custGeom>
                <a:avLst/>
                <a:gdLst>
                  <a:gd name="T0" fmla="*/ 1 w 1052"/>
                  <a:gd name="T1" fmla="*/ 3 h 1415"/>
                  <a:gd name="T2" fmla="*/ 1051 w 1052"/>
                  <a:gd name="T3" fmla="*/ 0 h 1415"/>
                  <a:gd name="T4" fmla="*/ 1051 w 1052"/>
                  <a:gd name="T5" fmla="*/ 1207 h 1415"/>
                  <a:gd name="T6" fmla="*/ 1049 w 1052"/>
                  <a:gd name="T7" fmla="*/ 1228 h 1415"/>
                  <a:gd name="T8" fmla="*/ 1039 w 1052"/>
                  <a:gd name="T9" fmla="*/ 1249 h 1415"/>
                  <a:gd name="T10" fmla="*/ 1024 w 1052"/>
                  <a:gd name="T11" fmla="*/ 1270 h 1415"/>
                  <a:gd name="T12" fmla="*/ 1003 w 1052"/>
                  <a:gd name="T13" fmla="*/ 1287 h 1415"/>
                  <a:gd name="T14" fmla="*/ 976 w 1052"/>
                  <a:gd name="T15" fmla="*/ 1305 h 1415"/>
                  <a:gd name="T16" fmla="*/ 947 w 1052"/>
                  <a:gd name="T17" fmla="*/ 1323 h 1415"/>
                  <a:gd name="T18" fmla="*/ 910 w 1052"/>
                  <a:gd name="T19" fmla="*/ 1338 h 1415"/>
                  <a:gd name="T20" fmla="*/ 870 w 1052"/>
                  <a:gd name="T21" fmla="*/ 1353 h 1415"/>
                  <a:gd name="T22" fmla="*/ 827 w 1052"/>
                  <a:gd name="T23" fmla="*/ 1367 h 1415"/>
                  <a:gd name="T24" fmla="*/ 782 w 1052"/>
                  <a:gd name="T25" fmla="*/ 1380 h 1415"/>
                  <a:gd name="T26" fmla="*/ 730 w 1052"/>
                  <a:gd name="T27" fmla="*/ 1389 h 1415"/>
                  <a:gd name="T28" fmla="*/ 678 w 1052"/>
                  <a:gd name="T29" fmla="*/ 1397 h 1415"/>
                  <a:gd name="T30" fmla="*/ 623 w 1052"/>
                  <a:gd name="T31" fmla="*/ 1404 h 1415"/>
                  <a:gd name="T32" fmla="*/ 562 w 1052"/>
                  <a:gd name="T33" fmla="*/ 1410 h 1415"/>
                  <a:gd name="T34" fmla="*/ 505 w 1052"/>
                  <a:gd name="T35" fmla="*/ 1414 h 1415"/>
                  <a:gd name="T36" fmla="*/ 442 w 1052"/>
                  <a:gd name="T37" fmla="*/ 1414 h 1415"/>
                  <a:gd name="T38" fmla="*/ 411 w 1052"/>
                  <a:gd name="T39" fmla="*/ 1414 h 1415"/>
                  <a:gd name="T40" fmla="*/ 378 w 1052"/>
                  <a:gd name="T41" fmla="*/ 1414 h 1415"/>
                  <a:gd name="T42" fmla="*/ 347 w 1052"/>
                  <a:gd name="T43" fmla="*/ 1412 h 1415"/>
                  <a:gd name="T44" fmla="*/ 318 w 1052"/>
                  <a:gd name="T45" fmla="*/ 1410 h 1415"/>
                  <a:gd name="T46" fmla="*/ 287 w 1052"/>
                  <a:gd name="T47" fmla="*/ 1406 h 1415"/>
                  <a:gd name="T48" fmla="*/ 258 w 1052"/>
                  <a:gd name="T49" fmla="*/ 1404 h 1415"/>
                  <a:gd name="T50" fmla="*/ 230 w 1052"/>
                  <a:gd name="T51" fmla="*/ 1400 h 1415"/>
                  <a:gd name="T52" fmla="*/ 200 w 1052"/>
                  <a:gd name="T53" fmla="*/ 1395 h 1415"/>
                  <a:gd name="T54" fmla="*/ 173 w 1052"/>
                  <a:gd name="T55" fmla="*/ 1390 h 1415"/>
                  <a:gd name="T56" fmla="*/ 147 w 1052"/>
                  <a:gd name="T57" fmla="*/ 1387 h 1415"/>
                  <a:gd name="T58" fmla="*/ 122 w 1052"/>
                  <a:gd name="T59" fmla="*/ 1380 h 1415"/>
                  <a:gd name="T60" fmla="*/ 94 w 1052"/>
                  <a:gd name="T61" fmla="*/ 1374 h 1415"/>
                  <a:gd name="T62" fmla="*/ 69 w 1052"/>
                  <a:gd name="T63" fmla="*/ 1368 h 1415"/>
                  <a:gd name="T64" fmla="*/ 47 w 1052"/>
                  <a:gd name="T65" fmla="*/ 1360 h 1415"/>
                  <a:gd name="T66" fmla="*/ 23 w 1052"/>
                  <a:gd name="T67" fmla="*/ 1353 h 1415"/>
                  <a:gd name="T68" fmla="*/ 1 w 1052"/>
                  <a:gd name="T69" fmla="*/ 1345 h 1415"/>
                  <a:gd name="T70" fmla="*/ 0 w 1052"/>
                  <a:gd name="T71" fmla="*/ 318 h 14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52"/>
                  <a:gd name="T109" fmla="*/ 0 h 1415"/>
                  <a:gd name="T110" fmla="*/ 1052 w 1052"/>
                  <a:gd name="T111" fmla="*/ 1415 h 141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52" h="1415">
                    <a:moveTo>
                      <a:pt x="1" y="3"/>
                    </a:moveTo>
                    <a:lnTo>
                      <a:pt x="1051" y="0"/>
                    </a:lnTo>
                    <a:lnTo>
                      <a:pt x="1051" y="1207"/>
                    </a:lnTo>
                    <a:lnTo>
                      <a:pt x="1049" y="1228"/>
                    </a:lnTo>
                    <a:lnTo>
                      <a:pt x="1039" y="1249"/>
                    </a:lnTo>
                    <a:lnTo>
                      <a:pt x="1024" y="1270"/>
                    </a:lnTo>
                    <a:lnTo>
                      <a:pt x="1003" y="1287"/>
                    </a:lnTo>
                    <a:lnTo>
                      <a:pt x="976" y="1305"/>
                    </a:lnTo>
                    <a:lnTo>
                      <a:pt x="947" y="1323"/>
                    </a:lnTo>
                    <a:lnTo>
                      <a:pt x="910" y="1338"/>
                    </a:lnTo>
                    <a:lnTo>
                      <a:pt x="870" y="1353"/>
                    </a:lnTo>
                    <a:lnTo>
                      <a:pt x="827" y="1367"/>
                    </a:lnTo>
                    <a:lnTo>
                      <a:pt x="782" y="1380"/>
                    </a:lnTo>
                    <a:lnTo>
                      <a:pt x="730" y="1389"/>
                    </a:lnTo>
                    <a:lnTo>
                      <a:pt x="678" y="1397"/>
                    </a:lnTo>
                    <a:lnTo>
                      <a:pt x="623" y="1404"/>
                    </a:lnTo>
                    <a:lnTo>
                      <a:pt x="562" y="1410"/>
                    </a:lnTo>
                    <a:lnTo>
                      <a:pt x="505" y="1414"/>
                    </a:lnTo>
                    <a:lnTo>
                      <a:pt x="442" y="1414"/>
                    </a:lnTo>
                    <a:lnTo>
                      <a:pt x="411" y="1414"/>
                    </a:lnTo>
                    <a:lnTo>
                      <a:pt x="378" y="1414"/>
                    </a:lnTo>
                    <a:lnTo>
                      <a:pt x="347" y="1412"/>
                    </a:lnTo>
                    <a:lnTo>
                      <a:pt x="318" y="1410"/>
                    </a:lnTo>
                    <a:lnTo>
                      <a:pt x="287" y="1406"/>
                    </a:lnTo>
                    <a:lnTo>
                      <a:pt x="258" y="1404"/>
                    </a:lnTo>
                    <a:lnTo>
                      <a:pt x="230" y="1400"/>
                    </a:lnTo>
                    <a:lnTo>
                      <a:pt x="200" y="1395"/>
                    </a:lnTo>
                    <a:lnTo>
                      <a:pt x="173" y="1390"/>
                    </a:lnTo>
                    <a:lnTo>
                      <a:pt x="147" y="1387"/>
                    </a:lnTo>
                    <a:lnTo>
                      <a:pt x="122" y="1380"/>
                    </a:lnTo>
                    <a:lnTo>
                      <a:pt x="94" y="1374"/>
                    </a:lnTo>
                    <a:lnTo>
                      <a:pt x="69" y="1368"/>
                    </a:lnTo>
                    <a:lnTo>
                      <a:pt x="47" y="1360"/>
                    </a:lnTo>
                    <a:lnTo>
                      <a:pt x="23" y="1353"/>
                    </a:lnTo>
                    <a:lnTo>
                      <a:pt x="1" y="1345"/>
                    </a:lnTo>
                    <a:lnTo>
                      <a:pt x="0" y="318"/>
                    </a:lnTo>
                  </a:path>
                </a:pathLst>
              </a:custGeom>
              <a:gradFill rotWithShape="0">
                <a:gsLst>
                  <a:gs pos="0">
                    <a:srgbClr val="9090B8"/>
                  </a:gs>
                  <a:gs pos="100000">
                    <a:srgbClr val="212172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6" name="Freeform 140"/>
              <p:cNvSpPr>
                <a:spLocks/>
              </p:cNvSpPr>
              <p:nvPr/>
            </p:nvSpPr>
            <p:spPr bwMode="auto">
              <a:xfrm>
                <a:off x="2622" y="2918"/>
                <a:ext cx="172" cy="1336"/>
              </a:xfrm>
              <a:custGeom>
                <a:avLst/>
                <a:gdLst>
                  <a:gd name="T0" fmla="*/ 171 w 172"/>
                  <a:gd name="T1" fmla="*/ 49 h 1336"/>
                  <a:gd name="T2" fmla="*/ 167 w 172"/>
                  <a:gd name="T3" fmla="*/ 1335 h 1336"/>
                  <a:gd name="T4" fmla="*/ 129 w 172"/>
                  <a:gd name="T5" fmla="*/ 1319 h 1336"/>
                  <a:gd name="T6" fmla="*/ 96 w 172"/>
                  <a:gd name="T7" fmla="*/ 1304 h 1336"/>
                  <a:gd name="T8" fmla="*/ 68 w 172"/>
                  <a:gd name="T9" fmla="*/ 1289 h 1336"/>
                  <a:gd name="T10" fmla="*/ 45 w 172"/>
                  <a:gd name="T11" fmla="*/ 1270 h 1336"/>
                  <a:gd name="T12" fmla="*/ 26 w 172"/>
                  <a:gd name="T13" fmla="*/ 1253 h 1336"/>
                  <a:gd name="T14" fmla="*/ 11 w 172"/>
                  <a:gd name="T15" fmla="*/ 1233 h 1336"/>
                  <a:gd name="T16" fmla="*/ 3 w 172"/>
                  <a:gd name="T17" fmla="*/ 1217 h 1336"/>
                  <a:gd name="T18" fmla="*/ 0 w 172"/>
                  <a:gd name="T19" fmla="*/ 1196 h 1336"/>
                  <a:gd name="T20" fmla="*/ 0 w 172"/>
                  <a:gd name="T21" fmla="*/ 0 h 1336"/>
                  <a:gd name="T22" fmla="*/ 171 w 172"/>
                  <a:gd name="T23" fmla="*/ 61 h 1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2"/>
                  <a:gd name="T37" fmla="*/ 0 h 1336"/>
                  <a:gd name="T38" fmla="*/ 172 w 172"/>
                  <a:gd name="T39" fmla="*/ 1336 h 1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2" h="1336">
                    <a:moveTo>
                      <a:pt x="171" y="49"/>
                    </a:moveTo>
                    <a:lnTo>
                      <a:pt x="167" y="1335"/>
                    </a:lnTo>
                    <a:lnTo>
                      <a:pt x="129" y="1319"/>
                    </a:lnTo>
                    <a:lnTo>
                      <a:pt x="96" y="1304"/>
                    </a:lnTo>
                    <a:lnTo>
                      <a:pt x="68" y="1289"/>
                    </a:lnTo>
                    <a:lnTo>
                      <a:pt x="45" y="1270"/>
                    </a:lnTo>
                    <a:lnTo>
                      <a:pt x="26" y="1253"/>
                    </a:lnTo>
                    <a:lnTo>
                      <a:pt x="11" y="1233"/>
                    </a:lnTo>
                    <a:lnTo>
                      <a:pt x="3" y="1217"/>
                    </a:lnTo>
                    <a:lnTo>
                      <a:pt x="0" y="1196"/>
                    </a:lnTo>
                    <a:lnTo>
                      <a:pt x="0" y="0"/>
                    </a:lnTo>
                    <a:lnTo>
                      <a:pt x="171" y="61"/>
                    </a:lnTo>
                  </a:path>
                </a:pathLst>
              </a:custGeom>
              <a:gradFill rotWithShape="0">
                <a:gsLst>
                  <a:gs pos="0">
                    <a:srgbClr val="212172"/>
                  </a:gs>
                  <a:gs pos="100000">
                    <a:srgbClr val="7A7AAA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37" name="Oval 141"/>
              <p:cNvSpPr>
                <a:spLocks noChangeArrowheads="1"/>
              </p:cNvSpPr>
              <p:nvPr/>
            </p:nvSpPr>
            <p:spPr bwMode="auto">
              <a:xfrm>
                <a:off x="2627" y="2712"/>
                <a:ext cx="1203" cy="402"/>
              </a:xfrm>
              <a:prstGeom prst="ellipse">
                <a:avLst/>
              </a:prstGeom>
              <a:solidFill>
                <a:srgbClr val="B0B0E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uppieren 29"/>
          <p:cNvGrpSpPr>
            <a:grpSpLocks/>
          </p:cNvGrpSpPr>
          <p:nvPr/>
        </p:nvGrpSpPr>
        <p:grpSpPr bwMode="auto">
          <a:xfrm>
            <a:off x="2060575" y="1652588"/>
            <a:ext cx="1500188" cy="847725"/>
            <a:chOff x="2060772" y="1651803"/>
            <a:chExt cx="1500192" cy="848503"/>
          </a:xfrm>
        </p:grpSpPr>
        <p:sp>
          <p:nvSpPr>
            <p:cNvPr id="55" name="Eingekerbter Pfeil nach rechts 54"/>
            <p:cNvSpPr/>
            <p:nvPr/>
          </p:nvSpPr>
          <p:spPr bwMode="auto">
            <a:xfrm>
              <a:off x="2060772" y="1759244"/>
              <a:ext cx="1500192" cy="741062"/>
            </a:xfrm>
            <a:prstGeom prst="notch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>
                <a:defRPr/>
              </a:pPr>
              <a:endParaRPr lang="de-DE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8932" name="Textfeld 56"/>
            <p:cNvSpPr txBox="1">
              <a:spLocks noChangeArrowheads="1"/>
            </p:cNvSpPr>
            <p:nvPr/>
          </p:nvSpPr>
          <p:spPr bwMode="auto">
            <a:xfrm>
              <a:off x="2286707" y="1651803"/>
              <a:ext cx="7136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rgbClr val="00008A"/>
                  </a:solidFill>
                  <a:latin typeface="Arial" charset="0"/>
                  <a:cs typeface="Arial" charset="0"/>
                </a:rPr>
                <a:t>Images</a:t>
              </a:r>
            </a:p>
          </p:txBody>
        </p:sp>
      </p:grpSp>
      <p:sp>
        <p:nvSpPr>
          <p:cNvPr id="58" name="Textfeld 57"/>
          <p:cNvSpPr txBox="1">
            <a:spLocks noChangeArrowheads="1"/>
          </p:cNvSpPr>
          <p:nvPr/>
        </p:nvSpPr>
        <p:spPr bwMode="auto">
          <a:xfrm>
            <a:off x="7794625" y="3225800"/>
            <a:ext cx="1054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>
                <a:solidFill>
                  <a:srgbClr val="00008A"/>
                </a:solidFill>
                <a:latin typeface="Arial" charset="0"/>
                <a:cs typeface="Arial" charset="0"/>
              </a:rPr>
              <a:t>Master Data</a:t>
            </a:r>
          </a:p>
        </p:txBody>
      </p:sp>
      <p:sp>
        <p:nvSpPr>
          <p:cNvPr id="59" name="Rechteck 58"/>
          <p:cNvSpPr>
            <a:spLocks noChangeArrowheads="1"/>
          </p:cNvSpPr>
          <p:nvPr/>
        </p:nvSpPr>
        <p:spPr bwMode="auto">
          <a:xfrm>
            <a:off x="6143625" y="2581275"/>
            <a:ext cx="2847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rgbClr val="00008A"/>
                </a:solidFill>
                <a:latin typeface="Arial" charset="0"/>
                <a:cs typeface="Arial" charset="0"/>
              </a:rPr>
              <a:t>Documents+ Index (XML)</a:t>
            </a:r>
          </a:p>
        </p:txBody>
      </p:sp>
      <p:sp>
        <p:nvSpPr>
          <p:cNvPr id="61" name="Rechteck 60"/>
          <p:cNvSpPr>
            <a:spLocks noChangeArrowheads="1"/>
          </p:cNvSpPr>
          <p:nvPr/>
        </p:nvSpPr>
        <p:spPr bwMode="auto">
          <a:xfrm>
            <a:off x="577850" y="4071938"/>
            <a:ext cx="2511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rgbClr val="00008A"/>
                </a:solidFill>
                <a:latin typeface="Arial" charset="0"/>
                <a:cs typeface="Arial" charset="0"/>
              </a:rPr>
              <a:t>Archiving Dokuments + Index</a:t>
            </a:r>
          </a:p>
        </p:txBody>
      </p:sp>
      <p:sp>
        <p:nvSpPr>
          <p:cNvPr id="62" name="Text Box 153"/>
          <p:cNvSpPr txBox="1">
            <a:spLocks noChangeArrowheads="1"/>
          </p:cNvSpPr>
          <p:nvPr/>
        </p:nvSpPr>
        <p:spPr bwMode="auto">
          <a:xfrm>
            <a:off x="6546850" y="4071938"/>
            <a:ext cx="166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rgbClr val="00008A"/>
                </a:solidFill>
                <a:latin typeface="Arial" charset="0"/>
                <a:cs typeface="Arial" charset="0"/>
              </a:rPr>
              <a:t>Index + DocID (RFC)</a:t>
            </a:r>
          </a:p>
        </p:txBody>
      </p:sp>
      <p:pic>
        <p:nvPicPr>
          <p:cNvPr id="38928" name="Picture 34" descr="XFLOW_INTERFA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220663"/>
            <a:ext cx="18351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8" grpId="0"/>
      <p:bldP spid="59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WMD, The Company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Payable: Challenge &amp; Results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 Enterprise Purchase to Pay Suite</a:t>
            </a:r>
            <a:endParaRPr lang="de-DE" sz="1600" dirty="0" smtClean="0">
              <a:solidFill>
                <a:srgbClr val="00008A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 Solution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Vinçotte: value Add &amp; Business Benefits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Vinçotte, The Implementation</a:t>
            </a:r>
            <a:endParaRPr lang="de-DE" dirty="0" smtClean="0">
              <a:solidFill>
                <a:schemeClr val="accent2"/>
              </a:solidFill>
            </a:endParaRP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093913"/>
            <a:ext cx="44783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24"/>
          <p:cNvSpPr txBox="1">
            <a:spLocks noChangeArrowheads="1"/>
          </p:cNvSpPr>
          <p:nvPr/>
        </p:nvSpPr>
        <p:spPr bwMode="auto">
          <a:xfrm>
            <a:off x="322263" y="1452563"/>
            <a:ext cx="839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9" name="Text Box 25"/>
          <p:cNvSpPr txBox="1">
            <a:spLocks noChangeArrowheads="1"/>
          </p:cNvSpPr>
          <p:nvPr/>
        </p:nvSpPr>
        <p:spPr bwMode="auto">
          <a:xfrm>
            <a:off x="255588" y="1233488"/>
            <a:ext cx="633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000" b="1">
                <a:solidFill>
                  <a:srgbClr val="000092"/>
                </a:solidFill>
                <a:latin typeface="Arial" charset="0"/>
              </a:rPr>
              <a:t>Complete</a:t>
            </a:r>
            <a:r>
              <a:rPr lang="de-DE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3000" b="1">
                <a:solidFill>
                  <a:srgbClr val="000092"/>
                </a:solidFill>
                <a:latin typeface="Arial" charset="0"/>
              </a:rPr>
              <a:t>SAP Integration</a:t>
            </a:r>
          </a:p>
        </p:txBody>
      </p:sp>
      <p:grpSp>
        <p:nvGrpSpPr>
          <p:cNvPr id="2" name="Gruppieren 11"/>
          <p:cNvGrpSpPr>
            <a:grpSpLocks/>
          </p:cNvGrpSpPr>
          <p:nvPr/>
        </p:nvGrpSpPr>
        <p:grpSpPr bwMode="auto">
          <a:xfrm>
            <a:off x="242888" y="3549650"/>
            <a:ext cx="2952750" cy="2384425"/>
            <a:chOff x="242888" y="3549667"/>
            <a:chExt cx="2952750" cy="2384128"/>
          </a:xfrm>
        </p:grpSpPr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255588" y="5472130"/>
              <a:ext cx="23070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000092"/>
                  </a:solidFill>
                  <a:latin typeface="Arial" charset="0"/>
                  <a:cs typeface="Arial" charset="0"/>
                </a:rPr>
                <a:t>Status Monitoring: </a:t>
              </a:r>
              <a:br>
                <a:rPr lang="de-DE" sz="1200" b="1">
                  <a:solidFill>
                    <a:srgbClr val="000092"/>
                  </a:solidFill>
                  <a:latin typeface="Arial" charset="0"/>
                  <a:cs typeface="Arial" charset="0"/>
                </a:rPr>
              </a:br>
              <a:r>
                <a:rPr lang="de-DE" sz="1200" b="1">
                  <a:solidFill>
                    <a:srgbClr val="000092"/>
                  </a:solidFill>
                  <a:latin typeface="Arial" charset="0"/>
                  <a:cs typeface="Arial" charset="0"/>
                </a:rPr>
                <a:t>Batched with xFlow Interface</a:t>
              </a:r>
              <a:endParaRPr lang="de-DE" sz="1200" b="1">
                <a:solidFill>
                  <a:srgbClr val="000092"/>
                </a:solidFill>
                <a:latin typeface="Arial" charset="0"/>
              </a:endParaRPr>
            </a:p>
          </p:txBody>
        </p:sp>
        <p:pic>
          <p:nvPicPr>
            <p:cNvPr id="39945" name="Picture 27" descr="Status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888" y="3549667"/>
              <a:ext cx="2952750" cy="192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3143250"/>
            <a:ext cx="44783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 descr="XFLOW_INTER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20663"/>
            <a:ext cx="18351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5588" y="1303338"/>
            <a:ext cx="63373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000" b="1">
                <a:solidFill>
                  <a:srgbClr val="000092"/>
                </a:solidFill>
                <a:latin typeface="Arial" charset="0"/>
              </a:rPr>
              <a:t>Centralized Customizing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62236"/>
          <a:stretch>
            <a:fillRect/>
          </a:stretch>
        </p:blipFill>
        <p:spPr bwMode="auto">
          <a:xfrm>
            <a:off x="357188" y="2098675"/>
            <a:ext cx="1928812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098675"/>
            <a:ext cx="5143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XFLOW_INTER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20663"/>
            <a:ext cx="18351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827088" y="1423988"/>
            <a:ext cx="6337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92"/>
                </a:solidFill>
                <a:latin typeface="Arial" charset="0"/>
              </a:rPr>
              <a:t>Highlights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077913" y="2024063"/>
            <a:ext cx="820737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400">
                <a:solidFill>
                  <a:srgbClr val="000092"/>
                </a:solidFill>
                <a:latin typeface="Arial" charset="0"/>
              </a:rPr>
              <a:t> Validation Client in SAP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>
                <a:solidFill>
                  <a:srgbClr val="000092"/>
                </a:solidFill>
                <a:latin typeface="Arial" charset="0"/>
              </a:rPr>
              <a:t> UserExits for Customer Development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>
                <a:solidFill>
                  <a:srgbClr val="000092"/>
                </a:solidFill>
                <a:latin typeface="Arial" charset="0"/>
              </a:rPr>
              <a:t> Optional: In place or external Image Viewing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>
                <a:solidFill>
                  <a:srgbClr val="000092"/>
                </a:solidFill>
                <a:latin typeface="Arial" charset="0"/>
              </a:rPr>
              <a:t> Solution Packages: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rgbClr val="000092"/>
                </a:solidFill>
                <a:latin typeface="Arial" charset="0"/>
              </a:rPr>
              <a:t> Accounts Payable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rgbClr val="000092"/>
                </a:solidFill>
                <a:latin typeface="Arial" charset="0"/>
              </a:rPr>
              <a:t> Intercompany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rgbClr val="000092"/>
                </a:solidFill>
                <a:latin typeface="Arial" charset="0"/>
              </a:rPr>
              <a:t> Payment Advice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rgbClr val="000092"/>
                </a:solidFill>
                <a:latin typeface="Arial" charset="0"/>
              </a:rPr>
              <a:t> Barcode (Late Archiving with Bar Code via ArchiveLink)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rgbClr val="000092"/>
                </a:solidFill>
                <a:latin typeface="Arial" charset="0"/>
              </a:rPr>
              <a:t> SAP Records Management</a:t>
            </a:r>
          </a:p>
        </p:txBody>
      </p:sp>
      <p:pic>
        <p:nvPicPr>
          <p:cNvPr id="41988" name="Picture 6" descr="XFLOW_INTE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20663"/>
            <a:ext cx="18351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057275" y="2095500"/>
            <a:ext cx="792162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400">
                <a:solidFill>
                  <a:srgbClr val="000092"/>
                </a:solidFill>
                <a:latin typeface="Arial" charset="0"/>
              </a:rPr>
              <a:t> Automatic Account Assignment (any Items)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>
                <a:solidFill>
                  <a:srgbClr val="000092"/>
                </a:solidFill>
                <a:latin typeface="Arial" charset="0"/>
              </a:rPr>
              <a:t> Support of all ArchiveLink-capable Archiving System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>
                <a:solidFill>
                  <a:srgbClr val="000092"/>
                </a:solidFill>
                <a:latin typeface="Arial" charset="0"/>
              </a:rPr>
              <a:t> Optional Conversion of scanned Images </a:t>
            </a:r>
            <a:br>
              <a:rPr lang="de-DE" sz="2400">
                <a:solidFill>
                  <a:srgbClr val="000092"/>
                </a:solidFill>
                <a:latin typeface="Arial" charset="0"/>
              </a:rPr>
            </a:br>
            <a:r>
              <a:rPr lang="de-DE" sz="2400">
                <a:solidFill>
                  <a:srgbClr val="000092"/>
                </a:solidFill>
                <a:latin typeface="Arial" charset="0"/>
              </a:rPr>
              <a:t>  (into PDF or Multi-Tiff)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>
                <a:solidFill>
                  <a:srgbClr val="000092"/>
                </a:solidFill>
                <a:latin typeface="Arial" charset="0"/>
              </a:rPr>
              <a:t> Direct API Support for EASY / SAPERION / Open Text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>
                <a:solidFill>
                  <a:srgbClr val="000092"/>
                </a:solidFill>
                <a:latin typeface="Arial" charset="0"/>
              </a:rPr>
              <a:t> Centralized Monitoring</a:t>
            </a:r>
          </a:p>
          <a:p>
            <a:r>
              <a:rPr lang="de-DE" sz="2000">
                <a:solidFill>
                  <a:srgbClr val="000092"/>
                </a:solidFill>
                <a:latin typeface="Arial" charset="0"/>
              </a:rPr>
              <a:t>                       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827088" y="1452563"/>
            <a:ext cx="6337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000092"/>
                </a:solidFill>
                <a:latin typeface="Arial" charset="0"/>
              </a:rPr>
              <a:t>Highlights</a:t>
            </a:r>
          </a:p>
        </p:txBody>
      </p:sp>
      <p:pic>
        <p:nvPicPr>
          <p:cNvPr id="43012" name="Picture 6" descr="XFLOW_INTE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20663"/>
            <a:ext cx="18351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gerundetes Rechteck 54"/>
          <p:cNvSpPr/>
          <p:nvPr/>
        </p:nvSpPr>
        <p:spPr bwMode="auto">
          <a:xfrm>
            <a:off x="3643313" y="1455738"/>
            <a:ext cx="1808162" cy="1731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de-DE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4035" name="AutoShape 92"/>
          <p:cNvSpPr>
            <a:spLocks noChangeArrowheads="1"/>
          </p:cNvSpPr>
          <p:nvPr/>
        </p:nvSpPr>
        <p:spPr bwMode="auto">
          <a:xfrm>
            <a:off x="1763713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AutoShape 94"/>
          <p:cNvSpPr>
            <a:spLocks noChangeArrowheads="1"/>
          </p:cNvSpPr>
          <p:nvPr/>
        </p:nvSpPr>
        <p:spPr bwMode="auto">
          <a:xfrm>
            <a:off x="5364163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AutoShape 93"/>
          <p:cNvSpPr>
            <a:spLocks noChangeArrowheads="1"/>
          </p:cNvSpPr>
          <p:nvPr/>
        </p:nvSpPr>
        <p:spPr bwMode="auto">
          <a:xfrm>
            <a:off x="3563938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AutoShape 59"/>
          <p:cNvSpPr>
            <a:spLocks noChangeArrowheads="1"/>
          </p:cNvSpPr>
          <p:nvPr/>
        </p:nvSpPr>
        <p:spPr bwMode="auto">
          <a:xfrm rot="5400000">
            <a:off x="2609850" y="2224088"/>
            <a:ext cx="252413" cy="71437"/>
          </a:xfrm>
          <a:prstGeom prst="homePlate">
            <a:avLst>
              <a:gd name="adj" fmla="val 88334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AutoShape 60"/>
          <p:cNvSpPr>
            <a:spLocks noChangeArrowheads="1"/>
          </p:cNvSpPr>
          <p:nvPr/>
        </p:nvSpPr>
        <p:spPr bwMode="auto">
          <a:xfrm rot="5400000">
            <a:off x="4410075" y="2224088"/>
            <a:ext cx="252413" cy="71437"/>
          </a:xfrm>
          <a:prstGeom prst="homePlate">
            <a:avLst>
              <a:gd name="adj" fmla="val 88334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uppieren 147"/>
          <p:cNvGrpSpPr>
            <a:grpSpLocks/>
          </p:cNvGrpSpPr>
          <p:nvPr/>
        </p:nvGrpSpPr>
        <p:grpSpPr bwMode="auto">
          <a:xfrm>
            <a:off x="1908175" y="1628775"/>
            <a:ext cx="1727200" cy="1368425"/>
            <a:chOff x="1908175" y="1628775"/>
            <a:chExt cx="1727200" cy="1368425"/>
          </a:xfrm>
        </p:grpSpPr>
        <p:sp>
          <p:nvSpPr>
            <p:cNvPr id="21545" name="AutoShape 6"/>
            <p:cNvSpPr>
              <a:spLocks noChangeArrowheads="1"/>
            </p:cNvSpPr>
            <p:nvPr/>
          </p:nvSpPr>
          <p:spPr bwMode="auto">
            <a:xfrm>
              <a:off x="1908175" y="1628775"/>
              <a:ext cx="1727200" cy="576263"/>
            </a:xfrm>
            <a:prstGeom prst="roundRect">
              <a:avLst>
                <a:gd name="adj" fmla="val 16667"/>
              </a:avLst>
            </a:prstGeom>
            <a:solidFill>
              <a:srgbClr val="E1E6F3"/>
            </a:solidFill>
            <a:ln w="9525">
              <a:solidFill>
                <a:schemeClr val="bg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079" name="Text Box 7"/>
            <p:cNvSpPr txBox="1">
              <a:spLocks noChangeArrowheads="1"/>
            </p:cNvSpPr>
            <p:nvPr/>
          </p:nvSpPr>
          <p:spPr bwMode="auto">
            <a:xfrm>
              <a:off x="2124075" y="1628775"/>
              <a:ext cx="13684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Data Capture</a:t>
              </a:r>
              <a:b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</a:b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(OCR)</a:t>
              </a:r>
            </a:p>
          </p:txBody>
        </p:sp>
        <p:sp>
          <p:nvSpPr>
            <p:cNvPr id="44080" name="AutoShape 32"/>
            <p:cNvSpPr>
              <a:spLocks noChangeArrowheads="1"/>
            </p:cNvSpPr>
            <p:nvPr/>
          </p:nvSpPr>
          <p:spPr bwMode="auto">
            <a:xfrm>
              <a:off x="1908175" y="2420935"/>
              <a:ext cx="1727200" cy="5762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08400" y="1628775"/>
            <a:ext cx="1727200" cy="576263"/>
            <a:chOff x="2336" y="1026"/>
            <a:chExt cx="1088" cy="363"/>
          </a:xfrm>
        </p:grpSpPr>
        <p:sp>
          <p:nvSpPr>
            <p:cNvPr id="21543" name="AutoShape 9"/>
            <p:cNvSpPr>
              <a:spLocks noChangeArrowheads="1"/>
            </p:cNvSpPr>
            <p:nvPr/>
          </p:nvSpPr>
          <p:spPr bwMode="auto">
            <a:xfrm>
              <a:off x="2336" y="1026"/>
              <a:ext cx="1088" cy="363"/>
            </a:xfrm>
            <a:prstGeom prst="roundRect">
              <a:avLst>
                <a:gd name="adj" fmla="val 16667"/>
              </a:avLst>
            </a:prstGeom>
            <a:solidFill>
              <a:srgbClr val="E1E6F3"/>
            </a:solidFill>
            <a:ln w="9525">
              <a:solidFill>
                <a:schemeClr val="bg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077" name="Text Box 10"/>
            <p:cNvSpPr txBox="1">
              <a:spLocks noChangeArrowheads="1"/>
            </p:cNvSpPr>
            <p:nvPr/>
          </p:nvSpPr>
          <p:spPr bwMode="auto">
            <a:xfrm>
              <a:off x="2426" y="1117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15000"/>
                </a:spcBef>
              </a:pP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Transfer SAP</a:t>
              </a:r>
            </a:p>
          </p:txBody>
        </p:sp>
      </p:grpSp>
      <p:grpSp>
        <p:nvGrpSpPr>
          <p:cNvPr id="4" name="Gruppieren 74"/>
          <p:cNvGrpSpPr/>
          <p:nvPr/>
        </p:nvGrpSpPr>
        <p:grpSpPr>
          <a:xfrm>
            <a:off x="3708400" y="2420935"/>
            <a:ext cx="1727200" cy="576260"/>
            <a:chOff x="3708400" y="2420935"/>
            <a:chExt cx="1727200" cy="576260"/>
          </a:xfrm>
          <a:effectLst>
            <a:outerShdw sx="1000" sy="1000" algn="ctr" rotWithShape="0">
              <a:srgbClr val="000000"/>
            </a:outerShdw>
          </a:effectLst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708400" y="2420935"/>
              <a:ext cx="1727200" cy="576260"/>
              <a:chOff x="2336" y="1525"/>
              <a:chExt cx="1088" cy="363"/>
            </a:xfrm>
          </p:grpSpPr>
          <p:sp>
            <p:nvSpPr>
              <p:cNvPr id="82" name="AutoShape 35"/>
              <p:cNvSpPr>
                <a:spLocks noChangeArrowheads="1"/>
              </p:cNvSpPr>
              <p:nvPr/>
            </p:nvSpPr>
            <p:spPr bwMode="auto">
              <a:xfrm>
                <a:off x="2336" y="1525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pic>
            <p:nvPicPr>
              <p:cNvPr id="83" name="Picture 37" descr="SAP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81" y="1525"/>
                <a:ext cx="454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uppieren 68"/>
            <p:cNvGrpSpPr/>
            <p:nvPr/>
          </p:nvGrpSpPr>
          <p:grpSpPr>
            <a:xfrm>
              <a:off x="4033487" y="2453820"/>
              <a:ext cx="1395769" cy="517524"/>
              <a:chOff x="4533553" y="4214818"/>
              <a:chExt cx="1395769" cy="517524"/>
            </a:xfrm>
          </p:grpSpPr>
          <p:pic>
            <p:nvPicPr>
              <p:cNvPr id="79" name="Picture 66" descr="xFlow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33553" y="4214818"/>
                <a:ext cx="793750" cy="517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Rechteck 79"/>
              <p:cNvSpPr/>
              <p:nvPr/>
            </p:nvSpPr>
            <p:spPr>
              <a:xfrm>
                <a:off x="5105057" y="4455343"/>
                <a:ext cx="8242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2000">
                  <a:spcBef>
                    <a:spcPct val="15000"/>
                  </a:spcBef>
                  <a:defRPr/>
                </a:pPr>
                <a:r>
                  <a:rPr lang="de-DE" sz="1200" b="1" dirty="0">
                    <a:solidFill>
                      <a:srgbClr val="00008A"/>
                    </a:solidFill>
                    <a:latin typeface="Arial" pitchFamily="34" charset="0"/>
                    <a:cs typeface="Arial" pitchFamily="34" charset="0"/>
                  </a:rPr>
                  <a:t>Interface</a:t>
                </a:r>
              </a:p>
            </p:txBody>
          </p:sp>
        </p:grpSp>
      </p:grpSp>
      <p:grpSp>
        <p:nvGrpSpPr>
          <p:cNvPr id="7" name="Gruppieren 52"/>
          <p:cNvGrpSpPr>
            <a:grpSpLocks/>
          </p:cNvGrpSpPr>
          <p:nvPr/>
        </p:nvGrpSpPr>
        <p:grpSpPr bwMode="auto">
          <a:xfrm>
            <a:off x="5502275" y="1628775"/>
            <a:ext cx="3533775" cy="1376363"/>
            <a:chOff x="5502520" y="1628775"/>
            <a:chExt cx="3533530" cy="1376355"/>
          </a:xfrm>
        </p:grpSpPr>
        <p:sp>
          <p:nvSpPr>
            <p:cNvPr id="44058" name="AutoShape 95"/>
            <p:cNvSpPr>
              <a:spLocks noChangeArrowheads="1"/>
            </p:cNvSpPr>
            <p:nvPr/>
          </p:nvSpPr>
          <p:spPr bwMode="auto">
            <a:xfrm>
              <a:off x="7164388" y="1844674"/>
              <a:ext cx="287337" cy="71438"/>
            </a:xfrm>
            <a:prstGeom prst="homePlate">
              <a:avLst>
                <a:gd name="adj" fmla="val 100555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AutoShape 61"/>
            <p:cNvSpPr>
              <a:spLocks noChangeArrowheads="1"/>
            </p:cNvSpPr>
            <p:nvPr/>
          </p:nvSpPr>
          <p:spPr bwMode="auto">
            <a:xfrm rot="5400000">
              <a:off x="6210300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AutoShape 62"/>
            <p:cNvSpPr>
              <a:spLocks noChangeArrowheads="1"/>
            </p:cNvSpPr>
            <p:nvPr/>
          </p:nvSpPr>
          <p:spPr bwMode="auto">
            <a:xfrm rot="5400000">
              <a:off x="8010525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5508625" y="1628775"/>
              <a:ext cx="1727200" cy="576261"/>
              <a:chOff x="3470" y="1026"/>
              <a:chExt cx="1088" cy="363"/>
            </a:xfrm>
          </p:grpSpPr>
          <p:sp>
            <p:nvSpPr>
              <p:cNvPr id="21541" name="AutoShape 12"/>
              <p:cNvSpPr>
                <a:spLocks noChangeArrowheads="1"/>
              </p:cNvSpPr>
              <p:nvPr/>
            </p:nvSpPr>
            <p:spPr bwMode="auto">
              <a:xfrm>
                <a:off x="3470" y="1026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75" name="Text Box 13"/>
              <p:cNvSpPr txBox="1">
                <a:spLocks noChangeArrowheads="1"/>
              </p:cNvSpPr>
              <p:nvPr/>
            </p:nvSpPr>
            <p:spPr bwMode="auto">
              <a:xfrm>
                <a:off x="3515" y="1026"/>
                <a:ext cx="95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de-DE" sz="1300" b="1">
                    <a:solidFill>
                      <a:srgbClr val="808080"/>
                    </a:solidFill>
                  </a:rPr>
                  <a:t> </a:t>
                </a: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Business Process</a:t>
                </a:r>
                <a:b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</a:b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Workflow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7308850" y="1628775"/>
              <a:ext cx="1727200" cy="576261"/>
              <a:chOff x="4604" y="1026"/>
              <a:chExt cx="1088" cy="363"/>
            </a:xfrm>
          </p:grpSpPr>
          <p:sp>
            <p:nvSpPr>
              <p:cNvPr id="21539" name="AutoShape 15"/>
              <p:cNvSpPr>
                <a:spLocks noChangeArrowheads="1"/>
              </p:cNvSpPr>
              <p:nvPr/>
            </p:nvSpPr>
            <p:spPr bwMode="auto">
              <a:xfrm>
                <a:off x="4604" y="1026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73" name="Text Box 16"/>
              <p:cNvSpPr txBox="1">
                <a:spLocks noChangeArrowheads="1"/>
              </p:cNvSpPr>
              <p:nvPr/>
            </p:nvSpPr>
            <p:spPr bwMode="auto">
              <a:xfrm>
                <a:off x="4694" y="1117"/>
                <a:ext cx="7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Archive</a:t>
                </a:r>
              </a:p>
            </p:txBody>
          </p:sp>
        </p:grpSp>
        <p:grpSp>
          <p:nvGrpSpPr>
            <p:cNvPr id="10" name="Gruppieren 88"/>
            <p:cNvGrpSpPr>
              <a:grpSpLocks/>
            </p:cNvGrpSpPr>
            <p:nvPr/>
          </p:nvGrpSpPr>
          <p:grpSpPr bwMode="auto">
            <a:xfrm>
              <a:off x="5502520" y="2427736"/>
              <a:ext cx="1727200" cy="576260"/>
              <a:chOff x="6168324" y="4615217"/>
              <a:chExt cx="1727200" cy="576260"/>
            </a:xfrm>
          </p:grpSpPr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168324" y="4615217"/>
                <a:ext cx="1727200" cy="576260"/>
                <a:chOff x="2336" y="1525"/>
                <a:chExt cx="1088" cy="363"/>
              </a:xfrm>
            </p:grpSpPr>
            <p:sp>
              <p:nvSpPr>
                <p:cNvPr id="94" name="AutoShape 35"/>
                <p:cNvSpPr>
                  <a:spLocks noChangeArrowheads="1"/>
                </p:cNvSpPr>
                <p:nvPr/>
              </p:nvSpPr>
              <p:spPr bwMode="auto">
                <a:xfrm>
                  <a:off x="2336" y="1525"/>
                  <a:ext cx="1088" cy="36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  <p:pic>
              <p:nvPicPr>
                <p:cNvPr id="44071" name="Picture 37" descr="SAP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1" y="1525"/>
                  <a:ext cx="454" cy="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uppieren 68"/>
              <p:cNvGrpSpPr>
                <a:grpSpLocks/>
              </p:cNvGrpSpPr>
              <p:nvPr/>
            </p:nvGrpSpPr>
            <p:grpSpPr bwMode="auto">
              <a:xfrm>
                <a:off x="6493411" y="4648102"/>
                <a:ext cx="1286764" cy="517524"/>
                <a:chOff x="4533553" y="4214818"/>
                <a:chExt cx="1286764" cy="517524"/>
              </a:xfrm>
            </p:grpSpPr>
            <p:pic>
              <p:nvPicPr>
                <p:cNvPr id="44068" name="Picture 66" descr="xFlow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533553" y="4214818"/>
                  <a:ext cx="793750" cy="517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069" name="Rechteck 92"/>
                <p:cNvSpPr>
                  <a:spLocks noChangeArrowheads="1"/>
                </p:cNvSpPr>
                <p:nvPr/>
              </p:nvSpPr>
              <p:spPr bwMode="auto">
                <a:xfrm>
                  <a:off x="5105057" y="4455343"/>
                  <a:ext cx="71526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62000">
                    <a:spcBef>
                      <a:spcPct val="15000"/>
                    </a:spcBef>
                  </a:pPr>
                  <a:r>
                    <a:rPr lang="de-DE" sz="1200" b="1">
                      <a:solidFill>
                        <a:srgbClr val="00008A"/>
                      </a:solidFill>
                      <a:latin typeface="Arial" charset="0"/>
                      <a:cs typeface="Arial" charset="0"/>
                    </a:rPr>
                    <a:t>Invoice</a:t>
                  </a:r>
                </a:p>
              </p:txBody>
            </p:sp>
          </p:grpSp>
        </p:grpSp>
        <p:sp>
          <p:nvSpPr>
            <p:cNvPr id="133" name="AutoShape 80"/>
            <p:cNvSpPr>
              <a:spLocks noChangeArrowheads="1"/>
            </p:cNvSpPr>
            <p:nvPr/>
          </p:nvSpPr>
          <p:spPr bwMode="auto">
            <a:xfrm>
              <a:off x="7308970" y="2428870"/>
              <a:ext cx="1727080" cy="5762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400" b="1" dirty="0" err="1">
                  <a:solidFill>
                    <a:srgbClr val="00008A"/>
                  </a:solidFill>
                  <a:latin typeface="Arial Narrow" pitchFamily="34" charset="0"/>
                </a:rPr>
                <a:t>ArchiveLink</a:t>
              </a:r>
              <a:endParaRPr lang="de-DE" sz="1400" b="1" dirty="0">
                <a:solidFill>
                  <a:srgbClr val="00008A"/>
                </a:solidFill>
                <a:latin typeface="Arial Narrow" pitchFamily="34" charset="0"/>
              </a:endParaRPr>
            </a:p>
          </p:txBody>
        </p:sp>
        <p:pic>
          <p:nvPicPr>
            <p:cNvPr id="44065" name="Picture 65" descr="SAP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9362" y="2433632"/>
              <a:ext cx="6731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en 51"/>
          <p:cNvGrpSpPr>
            <a:grpSpLocks/>
          </p:cNvGrpSpPr>
          <p:nvPr/>
        </p:nvGrpSpPr>
        <p:grpSpPr bwMode="auto">
          <a:xfrm>
            <a:off x="107950" y="1628775"/>
            <a:ext cx="1727200" cy="1376363"/>
            <a:chOff x="107950" y="1628775"/>
            <a:chExt cx="1727200" cy="1376358"/>
          </a:xfrm>
        </p:grpSpPr>
        <p:sp>
          <p:nvSpPr>
            <p:cNvPr id="44051" name="AutoShape 58"/>
            <p:cNvSpPr>
              <a:spLocks noChangeArrowheads="1"/>
            </p:cNvSpPr>
            <p:nvPr/>
          </p:nvSpPr>
          <p:spPr bwMode="auto">
            <a:xfrm rot="5400000">
              <a:off x="809625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uppieren 139"/>
            <p:cNvGrpSpPr>
              <a:grpSpLocks/>
            </p:cNvGrpSpPr>
            <p:nvPr/>
          </p:nvGrpSpPr>
          <p:grpSpPr bwMode="auto">
            <a:xfrm>
              <a:off x="107950" y="1628775"/>
              <a:ext cx="1727200" cy="1376358"/>
              <a:chOff x="107950" y="1628775"/>
              <a:chExt cx="1727200" cy="1376358"/>
            </a:xfrm>
          </p:grpSpPr>
          <p:sp>
            <p:nvSpPr>
              <p:cNvPr id="2067" name="AutoShape 3"/>
              <p:cNvSpPr>
                <a:spLocks noChangeArrowheads="1"/>
              </p:cNvSpPr>
              <p:nvPr/>
            </p:nvSpPr>
            <p:spPr bwMode="auto">
              <a:xfrm>
                <a:off x="107950" y="1628775"/>
                <a:ext cx="1727200" cy="576261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54" name="AutoShape 18"/>
              <p:cNvSpPr>
                <a:spLocks noChangeArrowheads="1"/>
              </p:cNvSpPr>
              <p:nvPr/>
            </p:nvSpPr>
            <p:spPr bwMode="auto">
              <a:xfrm>
                <a:off x="107950" y="2428865"/>
                <a:ext cx="1727200" cy="57626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uppieren 63"/>
              <p:cNvGrpSpPr>
                <a:grpSpLocks/>
              </p:cNvGrpSpPr>
              <p:nvPr/>
            </p:nvGrpSpPr>
            <p:grpSpPr bwMode="auto">
              <a:xfrm>
                <a:off x="323850" y="1700213"/>
                <a:ext cx="1262063" cy="685800"/>
                <a:chOff x="323850" y="1700213"/>
                <a:chExt cx="1262063" cy="685800"/>
              </a:xfrm>
            </p:grpSpPr>
            <p:sp>
              <p:nvSpPr>
                <p:cNvPr id="440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23850" y="1700213"/>
                  <a:ext cx="1262063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de-DE" sz="1400" b="1">
                      <a:solidFill>
                        <a:srgbClr val="00008A"/>
                      </a:solidFill>
                      <a:latin typeface="Arial Narrow" pitchFamily="34" charset="0"/>
                    </a:rPr>
                    <a:t>Scanning</a:t>
                  </a:r>
                </a:p>
              </p:txBody>
            </p:sp>
            <p:sp>
              <p:nvSpPr>
                <p:cNvPr id="44057" name="AutoShape 58"/>
                <p:cNvSpPr>
                  <a:spLocks noChangeArrowheads="1"/>
                </p:cNvSpPr>
                <p:nvPr/>
              </p:nvSpPr>
              <p:spPr bwMode="auto">
                <a:xfrm rot="5400000">
                  <a:off x="809625" y="2224088"/>
                  <a:ext cx="252413" cy="71437"/>
                </a:xfrm>
                <a:prstGeom prst="homePlate">
                  <a:avLst>
                    <a:gd name="adj" fmla="val 88334"/>
                  </a:avLst>
                </a:prstGeom>
                <a:solidFill>
                  <a:srgbClr val="BEB2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uppieren 59"/>
          <p:cNvGrpSpPr>
            <a:grpSpLocks/>
          </p:cNvGrpSpPr>
          <p:nvPr/>
        </p:nvGrpSpPr>
        <p:grpSpPr bwMode="auto">
          <a:xfrm>
            <a:off x="152400" y="2455863"/>
            <a:ext cx="1581150" cy="387350"/>
            <a:chOff x="152216" y="2456027"/>
            <a:chExt cx="1581676" cy="387467"/>
          </a:xfrm>
        </p:grpSpPr>
        <p:pic>
          <p:nvPicPr>
            <p:cNvPr id="44049" name="Picture 46" descr="http://www.wmd.de/content/wmd/wmd000750/IRIS_150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216" y="2456027"/>
              <a:ext cx="364938" cy="20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0" name="Picture 4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334" y="2662244"/>
              <a:ext cx="1246558" cy="1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pieren 52"/>
          <p:cNvGrpSpPr>
            <a:grpSpLocks/>
          </p:cNvGrpSpPr>
          <p:nvPr/>
        </p:nvGrpSpPr>
        <p:grpSpPr bwMode="auto">
          <a:xfrm>
            <a:off x="1955800" y="2455863"/>
            <a:ext cx="1622425" cy="482600"/>
            <a:chOff x="1955800" y="2455863"/>
            <a:chExt cx="1622409" cy="482600"/>
          </a:xfrm>
        </p:grpSpPr>
        <p:pic>
          <p:nvPicPr>
            <p:cNvPr id="44047" name="Picture 46" descr="http://www.wmd.de/content/wmd/wmd000750/IRIS_150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55800" y="2455863"/>
              <a:ext cx="36512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2" descr="C:\Dokumente und Einstellungen\breiholz\Desktop\docutec_klein_web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468563"/>
              <a:ext cx="1292225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0.19913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" descr="Computer copy"/>
          <p:cNvPicPr>
            <a:picLocks noChangeAspect="1" noChangeArrowheads="1"/>
          </p:cNvPicPr>
          <p:nvPr/>
        </p:nvPicPr>
        <p:blipFill>
          <a:blip r:embed="rId3" cstate="print"/>
          <a:srcRect l="24634" b="37456"/>
          <a:stretch>
            <a:fillRect/>
          </a:stretch>
        </p:blipFill>
        <p:spPr bwMode="auto">
          <a:xfrm>
            <a:off x="0" y="1257323"/>
            <a:ext cx="8358214" cy="5386387"/>
          </a:xfrm>
          <a:prstGeom prst="rect">
            <a:avLst/>
          </a:prstGeom>
          <a:noFill/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143636" y="2133600"/>
            <a:ext cx="341947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Accounting Stamp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Invoice History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All </a:t>
            </a:r>
            <a:r>
              <a:rPr lang="de-DE" sz="2400" dirty="0" smtClean="0">
                <a:solidFill>
                  <a:schemeClr val="accent2"/>
                </a:solidFill>
                <a:latin typeface="Arial" charset="0"/>
              </a:rPr>
              <a:t>data &amp; images </a:t>
            </a: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available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All inputs logged</a:t>
            </a:r>
          </a:p>
          <a:p>
            <a:pPr>
              <a:spcBef>
                <a:spcPct val="50000"/>
              </a:spcBef>
              <a:tabLst>
                <a:tab pos="174625" algn="l"/>
              </a:tabLst>
            </a:pPr>
            <a:endParaRPr lang="de-DE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12725" y="1371600"/>
            <a:ext cx="595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99"/>
                </a:solidFill>
                <a:latin typeface="Arial" charset="0"/>
              </a:rPr>
              <a:t>xFlow Accounting Stamp for SAP Users</a:t>
            </a:r>
          </a:p>
        </p:txBody>
      </p:sp>
      <p:grpSp>
        <p:nvGrpSpPr>
          <p:cNvPr id="2" name="Gruppieren 5"/>
          <p:cNvGrpSpPr>
            <a:grpSpLocks/>
          </p:cNvGrpSpPr>
          <p:nvPr/>
        </p:nvGrpSpPr>
        <p:grpSpPr bwMode="auto">
          <a:xfrm>
            <a:off x="228600" y="2149495"/>
            <a:ext cx="5410200" cy="4065587"/>
            <a:chOff x="228600" y="1954213"/>
            <a:chExt cx="5410200" cy="4065587"/>
          </a:xfrm>
        </p:grpSpPr>
        <p:pic>
          <p:nvPicPr>
            <p:cNvPr id="4506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954213"/>
              <a:ext cx="5410200" cy="406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b="17302"/>
            <a:stretch>
              <a:fillRect/>
            </a:stretch>
          </p:blipFill>
          <p:spPr bwMode="auto">
            <a:xfrm>
              <a:off x="2839913" y="2643182"/>
              <a:ext cx="2770312" cy="32242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45061" name="Picture 8" descr="XFLOW_INVO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4975" y="20804"/>
            <a:ext cx="2051946" cy="1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  <p:bldP spid="665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" descr="Computer copy"/>
          <p:cNvPicPr>
            <a:picLocks noChangeAspect="1" noChangeArrowheads="1"/>
          </p:cNvPicPr>
          <p:nvPr/>
        </p:nvPicPr>
        <p:blipFill>
          <a:blip r:embed="rId3" cstate="print"/>
          <a:srcRect l="24634" b="37456"/>
          <a:stretch>
            <a:fillRect/>
          </a:stretch>
        </p:blipFill>
        <p:spPr bwMode="auto">
          <a:xfrm>
            <a:off x="0" y="1257323"/>
            <a:ext cx="8358214" cy="5386387"/>
          </a:xfrm>
          <a:prstGeom prst="rect">
            <a:avLst/>
          </a:prstGeom>
          <a:noFill/>
        </p:spPr>
      </p:pic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5934108" y="2133600"/>
            <a:ext cx="335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  <a:tab pos="261938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Easy to use interface 	for non-SAP users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  <a:tab pos="261938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Similar functionalities 	as for SAP users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  <a:tab pos="261938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Access from 	anywhere if needed	</a:t>
            </a:r>
          </a:p>
          <a:p>
            <a:pPr>
              <a:spcBef>
                <a:spcPct val="50000"/>
              </a:spcBef>
              <a:tabLst>
                <a:tab pos="174625" algn="l"/>
                <a:tab pos="261938" algn="l"/>
              </a:tabLst>
            </a:pPr>
            <a:endParaRPr lang="de-DE" sz="2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12725" y="1371600"/>
            <a:ext cx="665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99"/>
                </a:solidFill>
                <a:latin typeface="Arial" charset="0"/>
              </a:rPr>
              <a:t>xFlow Accounting Stamp for Non-SAP Users</a:t>
            </a:r>
          </a:p>
        </p:txBody>
      </p:sp>
      <p:grpSp>
        <p:nvGrpSpPr>
          <p:cNvPr id="2" name="Gruppieren 5"/>
          <p:cNvGrpSpPr>
            <a:grpSpLocks/>
          </p:cNvGrpSpPr>
          <p:nvPr/>
        </p:nvGrpSpPr>
        <p:grpSpPr bwMode="auto">
          <a:xfrm>
            <a:off x="71406" y="2217758"/>
            <a:ext cx="5413375" cy="4068762"/>
            <a:chOff x="228600" y="1951038"/>
            <a:chExt cx="5413375" cy="4068762"/>
          </a:xfrm>
        </p:grpSpPr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951038"/>
              <a:ext cx="5413375" cy="406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2063" b="22188"/>
            <a:stretch>
              <a:fillRect/>
            </a:stretch>
          </p:blipFill>
          <p:spPr bwMode="auto">
            <a:xfrm>
              <a:off x="2839913" y="2862257"/>
              <a:ext cx="2713162" cy="30337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XFLOW_INVO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4975" y="20804"/>
            <a:ext cx="2051946" cy="1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5" grpId="0"/>
      <p:bldP spid="522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1" descr="Computer copy"/>
          <p:cNvPicPr>
            <a:picLocks noChangeAspect="1" noChangeArrowheads="1"/>
          </p:cNvPicPr>
          <p:nvPr/>
        </p:nvPicPr>
        <p:blipFill>
          <a:blip r:embed="rId2" cstate="print"/>
          <a:srcRect l="24634" b="37456"/>
          <a:stretch>
            <a:fillRect/>
          </a:stretch>
        </p:blipFill>
        <p:spPr bwMode="auto">
          <a:xfrm>
            <a:off x="0" y="1257323"/>
            <a:ext cx="8358214" cy="5386387"/>
          </a:xfrm>
          <a:prstGeom prst="rect">
            <a:avLst/>
          </a:prstGeom>
          <a:noFill/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46320"/>
            <a:ext cx="541337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5867433" y="2133600"/>
            <a:ext cx="34194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Overview </a:t>
            </a:r>
            <a:r>
              <a:rPr lang="de-DE" sz="2400" dirty="0" smtClean="0">
                <a:solidFill>
                  <a:schemeClr val="accent2"/>
                </a:solidFill>
                <a:latin typeface="Arial" charset="0"/>
              </a:rPr>
              <a:t>of </a:t>
            </a: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all 	invoices </a:t>
            </a:r>
            <a:r>
              <a:rPr lang="de-DE" sz="2400" dirty="0" smtClean="0">
                <a:solidFill>
                  <a:schemeClr val="accent2"/>
                </a:solidFill>
                <a:latin typeface="Arial" charset="0"/>
              </a:rPr>
              <a:t>processes</a:t>
            </a:r>
            <a:endParaRPr lang="de-DE" sz="2400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Tracking functions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Direct access into 	SAP Document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Full transparency 	(who, where, how </a:t>
            </a:r>
            <a:r>
              <a:rPr lang="de-DE" sz="2400" dirty="0" smtClean="0">
                <a:solidFill>
                  <a:schemeClr val="accent2"/>
                </a:solidFill>
                <a:latin typeface="Arial" charset="0"/>
              </a:rPr>
              <a:t>long </a:t>
            </a: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	etc.)</a:t>
            </a:r>
          </a:p>
          <a:p>
            <a:pPr>
              <a:spcBef>
                <a:spcPct val="50000"/>
              </a:spcBef>
              <a:tabLst>
                <a:tab pos="174625" algn="l"/>
              </a:tabLst>
            </a:pPr>
            <a:endParaRPr lang="de-DE" sz="2400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  <a:tabLst>
                <a:tab pos="174625" algn="l"/>
              </a:tabLst>
            </a:pPr>
            <a:endParaRPr lang="de-DE" sz="2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12725" y="1371600"/>
            <a:ext cx="361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99"/>
                </a:solidFill>
                <a:latin typeface="Arial" charset="0"/>
              </a:rPr>
              <a:t>xFlow Invoice Overview</a:t>
            </a:r>
          </a:p>
        </p:txBody>
      </p:sp>
      <p:pic>
        <p:nvPicPr>
          <p:cNvPr id="7" name="Picture 8" descr="XFLOW_INVO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4975" y="20804"/>
            <a:ext cx="2051946" cy="1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/>
      <p:bldP spid="727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1" descr="Computer copy"/>
          <p:cNvPicPr>
            <a:picLocks noChangeAspect="1" noChangeArrowheads="1"/>
          </p:cNvPicPr>
          <p:nvPr/>
        </p:nvPicPr>
        <p:blipFill>
          <a:blip r:embed="rId2" cstate="print"/>
          <a:srcRect l="24634" b="37456"/>
          <a:stretch>
            <a:fillRect/>
          </a:stretch>
        </p:blipFill>
        <p:spPr bwMode="auto">
          <a:xfrm>
            <a:off x="0" y="1257323"/>
            <a:ext cx="8358214" cy="5386387"/>
          </a:xfrm>
          <a:prstGeom prst="rect">
            <a:avLst/>
          </a:prstGeom>
          <a:noFill/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857884" y="2133600"/>
            <a:ext cx="350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Overview </a:t>
            </a:r>
            <a:r>
              <a:rPr lang="de-DE" sz="2400" dirty="0" smtClean="0">
                <a:solidFill>
                  <a:schemeClr val="accent2"/>
                </a:solidFill>
                <a:latin typeface="Arial" charset="0"/>
              </a:rPr>
              <a:t>of </a:t>
            </a: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all xFlow 	processes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Administration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Logging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Direct access to </a:t>
            </a:r>
            <a:br>
              <a:rPr lang="de-DE" sz="2400" dirty="0">
                <a:solidFill>
                  <a:schemeClr val="accent2"/>
                </a:solidFill>
                <a:latin typeface="Arial" charset="0"/>
              </a:rPr>
            </a:b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	important transactions</a:t>
            </a:r>
          </a:p>
          <a:p>
            <a:pPr>
              <a:spcBef>
                <a:spcPct val="50000"/>
              </a:spcBef>
              <a:tabLst>
                <a:tab pos="174625" algn="l"/>
              </a:tabLst>
            </a:pPr>
            <a:endParaRPr lang="de-DE" sz="24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6320"/>
            <a:ext cx="5413375" cy="406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2725" y="13716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99"/>
                </a:solidFill>
                <a:latin typeface="Arial" charset="0"/>
              </a:rPr>
              <a:t>xFlow Cockpit</a:t>
            </a:r>
          </a:p>
        </p:txBody>
      </p:sp>
      <p:pic>
        <p:nvPicPr>
          <p:cNvPr id="7" name="Picture 8" descr="XFLOW_INVO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4975" y="20804"/>
            <a:ext cx="2051946" cy="1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  <p:bldP spid="573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1" descr="Computer copy"/>
          <p:cNvPicPr>
            <a:picLocks noChangeAspect="1" noChangeArrowheads="1"/>
          </p:cNvPicPr>
          <p:nvPr/>
        </p:nvPicPr>
        <p:blipFill>
          <a:blip r:embed="rId3" cstate="print"/>
          <a:srcRect l="24634" b="37456"/>
          <a:stretch>
            <a:fillRect/>
          </a:stretch>
        </p:blipFill>
        <p:spPr bwMode="auto">
          <a:xfrm>
            <a:off x="0" y="1257323"/>
            <a:ext cx="8358214" cy="5386387"/>
          </a:xfrm>
          <a:prstGeom prst="rect">
            <a:avLst/>
          </a:prstGeom>
          <a:noFill/>
        </p:spPr>
      </p:pic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938871" y="2133600"/>
            <a:ext cx="34194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Management report 	on 10+ vendors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Overview of overall 	processing time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de-DE" sz="2400" dirty="0">
                <a:solidFill>
                  <a:schemeClr val="accent2"/>
                </a:solidFill>
                <a:latin typeface="Arial" charset="0"/>
              </a:rPr>
              <a:t> Numbers of total 	processed invoices	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endParaRPr lang="de-DE" sz="2400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  <a:tabLst>
                <a:tab pos="174625" algn="l"/>
              </a:tabLst>
            </a:pPr>
            <a:endParaRPr lang="de-DE" sz="24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222520"/>
            <a:ext cx="54086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12725" y="1371600"/>
            <a:ext cx="446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99"/>
                </a:solidFill>
                <a:latin typeface="Arial" charset="0"/>
              </a:rPr>
              <a:t>xFlow Management Summary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886200"/>
            <a:ext cx="21526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XFLOW_INVO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4975" y="20804"/>
            <a:ext cx="2051946" cy="1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/>
      <p:bldP spid="583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357430"/>
            <a:ext cx="9144000" cy="452437"/>
            <a:chOff x="0" y="1264"/>
            <a:chExt cx="5760" cy="328"/>
          </a:xfrm>
        </p:grpSpPr>
        <p:pic>
          <p:nvPicPr>
            <p:cNvPr id="5" name="Picture 62" descr="page e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1"/>
              <a:ext cx="5756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6" name="Rectangle 4" descr="Wide downward diagonal"/>
            <p:cNvSpPr>
              <a:spLocks noChangeArrowheads="1"/>
            </p:cNvSpPr>
            <p:nvPr/>
          </p:nvSpPr>
          <p:spPr bwMode="auto">
            <a:xfrm>
              <a:off x="0" y="1264"/>
              <a:ext cx="5758" cy="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1264"/>
              <a:ext cx="5760" cy="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WMD, The Company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Payable: Challenge &amp; Results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 Enterprise Purchase to Pay Suite</a:t>
            </a:r>
            <a:endParaRPr lang="de-DE" sz="1600" dirty="0" smtClean="0">
              <a:solidFill>
                <a:srgbClr val="00008A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 Solution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Vinçotte: value Add &amp; Business Benefits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Vinçotte, The Implementation</a:t>
            </a:r>
            <a:endParaRPr lang="de-DE" dirty="0" smtClean="0">
              <a:solidFill>
                <a:schemeClr val="accent2"/>
              </a:solidFill>
            </a:endParaRP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1" descr="Computer copy"/>
          <p:cNvPicPr>
            <a:picLocks noChangeAspect="1" noChangeArrowheads="1"/>
          </p:cNvPicPr>
          <p:nvPr/>
        </p:nvPicPr>
        <p:blipFill>
          <a:blip r:embed="rId2" cstate="print"/>
          <a:srcRect l="24634" b="37456"/>
          <a:stretch>
            <a:fillRect/>
          </a:stretch>
        </p:blipFill>
        <p:spPr bwMode="auto">
          <a:xfrm>
            <a:off x="0" y="1257323"/>
            <a:ext cx="8358214" cy="5386387"/>
          </a:xfrm>
          <a:prstGeom prst="rect">
            <a:avLst/>
          </a:prstGeom>
          <a:noFill/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938871" y="2133600"/>
            <a:ext cx="34194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Arial" charset="0"/>
              </a:rPr>
              <a:t>Easy to use interface 	to design or </a:t>
            </a: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change </a:t>
            </a:r>
            <a:r>
              <a:rPr lang="en-GB" sz="2400" dirty="0">
                <a:solidFill>
                  <a:schemeClr val="accent2"/>
                </a:solidFill>
                <a:latin typeface="Arial" charset="0"/>
              </a:rPr>
              <a:t>	workflows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en-GB" sz="2400" dirty="0">
                <a:solidFill>
                  <a:schemeClr val="accent2"/>
                </a:solidFill>
                <a:latin typeface="Arial" charset="0"/>
              </a:rPr>
              <a:t> Versioning of 	</a:t>
            </a: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workflows</a:t>
            </a:r>
            <a:endParaRPr lang="en-GB" sz="2400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tabLst>
                <a:tab pos="174625" algn="l"/>
              </a:tabLst>
            </a:pPr>
            <a:r>
              <a:rPr lang="en-GB" sz="2400" dirty="0">
                <a:solidFill>
                  <a:schemeClr val="accent2"/>
                </a:solidFill>
                <a:latin typeface="Arial" charset="0"/>
              </a:rPr>
              <a:t> Flexibility </a:t>
            </a: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&amp;</a:t>
            </a:r>
            <a:r>
              <a:rPr lang="en-GB" sz="2400" dirty="0">
                <a:solidFill>
                  <a:schemeClr val="accent2"/>
                </a:solidFill>
                <a:latin typeface="Arial" charset="0"/>
              </a:rPr>
              <a:t>	independent control 	on the workflow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51038"/>
            <a:ext cx="508952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12725" y="1371600"/>
            <a:ext cx="363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99"/>
                </a:solidFill>
                <a:latin typeface="Arial" charset="0"/>
              </a:rPr>
              <a:t>xFlow Workflow Builder</a:t>
            </a:r>
          </a:p>
        </p:txBody>
      </p:sp>
      <p:pic>
        <p:nvPicPr>
          <p:cNvPr id="7" name="Picture 8" descr="XFLOW_INVO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4975" y="20804"/>
            <a:ext cx="2051946" cy="1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604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/>
          <p:cNvSpPr/>
          <p:nvPr/>
        </p:nvSpPr>
        <p:spPr bwMode="auto">
          <a:xfrm>
            <a:off x="5454650" y="1455738"/>
            <a:ext cx="1808163" cy="1731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de-DE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2227" name="AutoShape 92"/>
          <p:cNvSpPr>
            <a:spLocks noChangeArrowheads="1"/>
          </p:cNvSpPr>
          <p:nvPr/>
        </p:nvSpPr>
        <p:spPr bwMode="auto">
          <a:xfrm>
            <a:off x="1763713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AutoShape 94"/>
          <p:cNvSpPr>
            <a:spLocks noChangeArrowheads="1"/>
          </p:cNvSpPr>
          <p:nvPr/>
        </p:nvSpPr>
        <p:spPr bwMode="auto">
          <a:xfrm>
            <a:off x="5364163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AutoShape 93"/>
          <p:cNvSpPr>
            <a:spLocks noChangeArrowheads="1"/>
          </p:cNvSpPr>
          <p:nvPr/>
        </p:nvSpPr>
        <p:spPr bwMode="auto">
          <a:xfrm>
            <a:off x="3563938" y="1844675"/>
            <a:ext cx="287337" cy="71438"/>
          </a:xfrm>
          <a:prstGeom prst="homePlate">
            <a:avLst>
              <a:gd name="adj" fmla="val 100555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AutoShape 59"/>
          <p:cNvSpPr>
            <a:spLocks noChangeArrowheads="1"/>
          </p:cNvSpPr>
          <p:nvPr/>
        </p:nvSpPr>
        <p:spPr bwMode="auto">
          <a:xfrm rot="5400000">
            <a:off x="2609850" y="2224088"/>
            <a:ext cx="252413" cy="71437"/>
          </a:xfrm>
          <a:prstGeom prst="homePlate">
            <a:avLst>
              <a:gd name="adj" fmla="val 88334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AutoShape 60"/>
          <p:cNvSpPr>
            <a:spLocks noChangeArrowheads="1"/>
          </p:cNvSpPr>
          <p:nvPr/>
        </p:nvSpPr>
        <p:spPr bwMode="auto">
          <a:xfrm rot="5400000">
            <a:off x="4410075" y="2224088"/>
            <a:ext cx="252413" cy="71437"/>
          </a:xfrm>
          <a:prstGeom prst="homePlate">
            <a:avLst>
              <a:gd name="adj" fmla="val 88334"/>
            </a:avLst>
          </a:prstGeom>
          <a:solidFill>
            <a:srgbClr val="BEB2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uppieren 147"/>
          <p:cNvGrpSpPr>
            <a:grpSpLocks/>
          </p:cNvGrpSpPr>
          <p:nvPr/>
        </p:nvGrpSpPr>
        <p:grpSpPr bwMode="auto">
          <a:xfrm>
            <a:off x="1908175" y="1628775"/>
            <a:ext cx="1727200" cy="1368425"/>
            <a:chOff x="1908175" y="1628775"/>
            <a:chExt cx="1727200" cy="1368425"/>
          </a:xfrm>
        </p:grpSpPr>
        <p:sp>
          <p:nvSpPr>
            <p:cNvPr id="21545" name="AutoShape 6"/>
            <p:cNvSpPr>
              <a:spLocks noChangeArrowheads="1"/>
            </p:cNvSpPr>
            <p:nvPr/>
          </p:nvSpPr>
          <p:spPr bwMode="auto">
            <a:xfrm>
              <a:off x="1908175" y="1628775"/>
              <a:ext cx="1727200" cy="576263"/>
            </a:xfrm>
            <a:prstGeom prst="roundRect">
              <a:avLst>
                <a:gd name="adj" fmla="val 16667"/>
              </a:avLst>
            </a:prstGeom>
            <a:solidFill>
              <a:srgbClr val="E1E6F3"/>
            </a:solidFill>
            <a:ln w="9525">
              <a:solidFill>
                <a:schemeClr val="bg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2271" name="Text Box 7"/>
            <p:cNvSpPr txBox="1">
              <a:spLocks noChangeArrowheads="1"/>
            </p:cNvSpPr>
            <p:nvPr/>
          </p:nvSpPr>
          <p:spPr bwMode="auto">
            <a:xfrm>
              <a:off x="2124075" y="1628775"/>
              <a:ext cx="13684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Data Capture</a:t>
              </a:r>
              <a:b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</a:b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(OCR)</a:t>
              </a:r>
            </a:p>
          </p:txBody>
        </p:sp>
        <p:sp>
          <p:nvSpPr>
            <p:cNvPr id="52272" name="AutoShape 32"/>
            <p:cNvSpPr>
              <a:spLocks noChangeArrowheads="1"/>
            </p:cNvSpPr>
            <p:nvPr/>
          </p:nvSpPr>
          <p:spPr bwMode="auto">
            <a:xfrm>
              <a:off x="1908175" y="2420935"/>
              <a:ext cx="1727200" cy="5762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08400" y="1628775"/>
            <a:ext cx="1727200" cy="576263"/>
            <a:chOff x="2336" y="1026"/>
            <a:chExt cx="1088" cy="363"/>
          </a:xfrm>
        </p:grpSpPr>
        <p:sp>
          <p:nvSpPr>
            <p:cNvPr id="21543" name="AutoShape 9"/>
            <p:cNvSpPr>
              <a:spLocks noChangeArrowheads="1"/>
            </p:cNvSpPr>
            <p:nvPr/>
          </p:nvSpPr>
          <p:spPr bwMode="auto">
            <a:xfrm>
              <a:off x="2336" y="1026"/>
              <a:ext cx="1088" cy="363"/>
            </a:xfrm>
            <a:prstGeom prst="roundRect">
              <a:avLst>
                <a:gd name="adj" fmla="val 16667"/>
              </a:avLst>
            </a:prstGeom>
            <a:solidFill>
              <a:srgbClr val="E1E6F3"/>
            </a:solidFill>
            <a:ln w="9525">
              <a:solidFill>
                <a:schemeClr val="bg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2269" name="Text Box 10"/>
            <p:cNvSpPr txBox="1">
              <a:spLocks noChangeArrowheads="1"/>
            </p:cNvSpPr>
            <p:nvPr/>
          </p:nvSpPr>
          <p:spPr bwMode="auto">
            <a:xfrm>
              <a:off x="2426" y="1117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15000"/>
                </a:spcBef>
              </a:pPr>
              <a:r>
                <a:rPr lang="de-DE" sz="1400" b="1">
                  <a:solidFill>
                    <a:srgbClr val="00008A"/>
                  </a:solidFill>
                  <a:latin typeface="Arial Narrow" pitchFamily="34" charset="0"/>
                </a:rPr>
                <a:t>Transfer SAP</a:t>
              </a:r>
            </a:p>
          </p:txBody>
        </p:sp>
      </p:grpSp>
      <p:grpSp>
        <p:nvGrpSpPr>
          <p:cNvPr id="4" name="Gruppieren 74"/>
          <p:cNvGrpSpPr/>
          <p:nvPr/>
        </p:nvGrpSpPr>
        <p:grpSpPr>
          <a:xfrm>
            <a:off x="3708400" y="2420935"/>
            <a:ext cx="1727200" cy="576260"/>
            <a:chOff x="3708400" y="2420935"/>
            <a:chExt cx="1727200" cy="576260"/>
          </a:xfrm>
          <a:effectLst>
            <a:outerShdw sx="1000" sy="1000" algn="ctr" rotWithShape="0">
              <a:srgbClr val="000000"/>
            </a:outerShdw>
          </a:effectLst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708400" y="2420935"/>
              <a:ext cx="1727200" cy="576260"/>
              <a:chOff x="2336" y="1525"/>
              <a:chExt cx="1088" cy="363"/>
            </a:xfrm>
          </p:grpSpPr>
          <p:sp>
            <p:nvSpPr>
              <p:cNvPr id="82" name="AutoShape 35"/>
              <p:cNvSpPr>
                <a:spLocks noChangeArrowheads="1"/>
              </p:cNvSpPr>
              <p:nvPr/>
            </p:nvSpPr>
            <p:spPr bwMode="auto">
              <a:xfrm>
                <a:off x="2336" y="1525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pic>
            <p:nvPicPr>
              <p:cNvPr id="83" name="Picture 37" descr="SAP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81" y="1525"/>
                <a:ext cx="454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uppieren 68"/>
            <p:cNvGrpSpPr/>
            <p:nvPr/>
          </p:nvGrpSpPr>
          <p:grpSpPr>
            <a:xfrm>
              <a:off x="4033487" y="2453820"/>
              <a:ext cx="1395769" cy="517524"/>
              <a:chOff x="4533553" y="4214818"/>
              <a:chExt cx="1395769" cy="517524"/>
            </a:xfrm>
          </p:grpSpPr>
          <p:pic>
            <p:nvPicPr>
              <p:cNvPr id="79" name="Picture 66" descr="xFlow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33553" y="4214818"/>
                <a:ext cx="793750" cy="517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Rechteck 79"/>
              <p:cNvSpPr/>
              <p:nvPr/>
            </p:nvSpPr>
            <p:spPr>
              <a:xfrm>
                <a:off x="5105057" y="4455343"/>
                <a:ext cx="8242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2000">
                  <a:spcBef>
                    <a:spcPct val="15000"/>
                  </a:spcBef>
                  <a:defRPr/>
                </a:pPr>
                <a:r>
                  <a:rPr lang="de-DE" sz="1200" b="1" dirty="0">
                    <a:solidFill>
                      <a:srgbClr val="00008A"/>
                    </a:solidFill>
                    <a:latin typeface="Arial" pitchFamily="34" charset="0"/>
                    <a:cs typeface="Arial" pitchFamily="34" charset="0"/>
                  </a:rPr>
                  <a:t>Interface</a:t>
                </a:r>
              </a:p>
            </p:txBody>
          </p:sp>
        </p:grpSp>
      </p:grpSp>
      <p:grpSp>
        <p:nvGrpSpPr>
          <p:cNvPr id="7" name="Gruppieren 52"/>
          <p:cNvGrpSpPr>
            <a:grpSpLocks/>
          </p:cNvGrpSpPr>
          <p:nvPr/>
        </p:nvGrpSpPr>
        <p:grpSpPr bwMode="auto">
          <a:xfrm>
            <a:off x="5502275" y="1628775"/>
            <a:ext cx="3533775" cy="1376363"/>
            <a:chOff x="5502520" y="1628775"/>
            <a:chExt cx="3533530" cy="1376355"/>
          </a:xfrm>
        </p:grpSpPr>
        <p:sp>
          <p:nvSpPr>
            <p:cNvPr id="52250" name="AutoShape 95"/>
            <p:cNvSpPr>
              <a:spLocks noChangeArrowheads="1"/>
            </p:cNvSpPr>
            <p:nvPr/>
          </p:nvSpPr>
          <p:spPr bwMode="auto">
            <a:xfrm>
              <a:off x="7164388" y="1844674"/>
              <a:ext cx="287337" cy="71438"/>
            </a:xfrm>
            <a:prstGeom prst="homePlate">
              <a:avLst>
                <a:gd name="adj" fmla="val 100555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AutoShape 61"/>
            <p:cNvSpPr>
              <a:spLocks noChangeArrowheads="1"/>
            </p:cNvSpPr>
            <p:nvPr/>
          </p:nvSpPr>
          <p:spPr bwMode="auto">
            <a:xfrm rot="5400000">
              <a:off x="6210300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AutoShape 62"/>
            <p:cNvSpPr>
              <a:spLocks noChangeArrowheads="1"/>
            </p:cNvSpPr>
            <p:nvPr/>
          </p:nvSpPr>
          <p:spPr bwMode="auto">
            <a:xfrm rot="5400000">
              <a:off x="8010525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5508625" y="1628775"/>
              <a:ext cx="1727200" cy="576261"/>
              <a:chOff x="3470" y="1026"/>
              <a:chExt cx="1088" cy="363"/>
            </a:xfrm>
          </p:grpSpPr>
          <p:sp>
            <p:nvSpPr>
              <p:cNvPr id="21541" name="AutoShape 12"/>
              <p:cNvSpPr>
                <a:spLocks noChangeArrowheads="1"/>
              </p:cNvSpPr>
              <p:nvPr/>
            </p:nvSpPr>
            <p:spPr bwMode="auto">
              <a:xfrm>
                <a:off x="3470" y="1026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52267" name="Text Box 13"/>
              <p:cNvSpPr txBox="1">
                <a:spLocks noChangeArrowheads="1"/>
              </p:cNvSpPr>
              <p:nvPr/>
            </p:nvSpPr>
            <p:spPr bwMode="auto">
              <a:xfrm>
                <a:off x="3515" y="1026"/>
                <a:ext cx="95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de-DE" sz="1300" b="1">
                    <a:solidFill>
                      <a:srgbClr val="808080"/>
                    </a:solidFill>
                  </a:rPr>
                  <a:t> </a:t>
                </a: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Business Process</a:t>
                </a:r>
                <a:b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</a:b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Workflow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7308850" y="1628775"/>
              <a:ext cx="1727200" cy="576261"/>
              <a:chOff x="4604" y="1026"/>
              <a:chExt cx="1088" cy="363"/>
            </a:xfrm>
          </p:grpSpPr>
          <p:sp>
            <p:nvSpPr>
              <p:cNvPr id="21539" name="AutoShape 15"/>
              <p:cNvSpPr>
                <a:spLocks noChangeArrowheads="1"/>
              </p:cNvSpPr>
              <p:nvPr/>
            </p:nvSpPr>
            <p:spPr bwMode="auto">
              <a:xfrm>
                <a:off x="4604" y="1026"/>
                <a:ext cx="1088" cy="363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52265" name="Text Box 16"/>
              <p:cNvSpPr txBox="1">
                <a:spLocks noChangeArrowheads="1"/>
              </p:cNvSpPr>
              <p:nvPr/>
            </p:nvSpPr>
            <p:spPr bwMode="auto">
              <a:xfrm>
                <a:off x="4694" y="1117"/>
                <a:ext cx="7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de-DE" sz="1400" b="1">
                    <a:solidFill>
                      <a:srgbClr val="00008A"/>
                    </a:solidFill>
                    <a:latin typeface="Arial Narrow" pitchFamily="34" charset="0"/>
                  </a:rPr>
                  <a:t>Archive</a:t>
                </a:r>
              </a:p>
            </p:txBody>
          </p:sp>
        </p:grpSp>
        <p:grpSp>
          <p:nvGrpSpPr>
            <p:cNvPr id="10" name="Gruppieren 88"/>
            <p:cNvGrpSpPr>
              <a:grpSpLocks/>
            </p:cNvGrpSpPr>
            <p:nvPr/>
          </p:nvGrpSpPr>
          <p:grpSpPr bwMode="auto">
            <a:xfrm>
              <a:off x="5502520" y="2427736"/>
              <a:ext cx="1727200" cy="576260"/>
              <a:chOff x="6168324" y="4615217"/>
              <a:chExt cx="1727200" cy="576260"/>
            </a:xfrm>
          </p:grpSpPr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168324" y="4615217"/>
                <a:ext cx="1727200" cy="576260"/>
                <a:chOff x="2336" y="1525"/>
                <a:chExt cx="1088" cy="363"/>
              </a:xfrm>
            </p:grpSpPr>
            <p:sp>
              <p:nvSpPr>
                <p:cNvPr id="94" name="AutoShape 35"/>
                <p:cNvSpPr>
                  <a:spLocks noChangeArrowheads="1"/>
                </p:cNvSpPr>
                <p:nvPr/>
              </p:nvSpPr>
              <p:spPr bwMode="auto">
                <a:xfrm>
                  <a:off x="2336" y="1525"/>
                  <a:ext cx="1088" cy="36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  <p:pic>
              <p:nvPicPr>
                <p:cNvPr id="52263" name="Picture 37" descr="SAP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1" y="1525"/>
                  <a:ext cx="454" cy="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uppieren 68"/>
              <p:cNvGrpSpPr>
                <a:grpSpLocks/>
              </p:cNvGrpSpPr>
              <p:nvPr/>
            </p:nvGrpSpPr>
            <p:grpSpPr bwMode="auto">
              <a:xfrm>
                <a:off x="6493411" y="4648102"/>
                <a:ext cx="1286764" cy="517524"/>
                <a:chOff x="4533553" y="4214818"/>
                <a:chExt cx="1286764" cy="517524"/>
              </a:xfrm>
            </p:grpSpPr>
            <p:pic>
              <p:nvPicPr>
                <p:cNvPr id="52260" name="Picture 66" descr="xFlow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533553" y="4214818"/>
                  <a:ext cx="793750" cy="517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261" name="Rechteck 92"/>
                <p:cNvSpPr>
                  <a:spLocks noChangeArrowheads="1"/>
                </p:cNvSpPr>
                <p:nvPr/>
              </p:nvSpPr>
              <p:spPr bwMode="auto">
                <a:xfrm>
                  <a:off x="5105057" y="4455343"/>
                  <a:ext cx="71526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62000">
                    <a:spcBef>
                      <a:spcPct val="15000"/>
                    </a:spcBef>
                  </a:pPr>
                  <a:r>
                    <a:rPr lang="de-DE" sz="1200" b="1">
                      <a:solidFill>
                        <a:srgbClr val="00008A"/>
                      </a:solidFill>
                      <a:latin typeface="Arial" charset="0"/>
                      <a:cs typeface="Arial" charset="0"/>
                    </a:rPr>
                    <a:t>Invoice</a:t>
                  </a:r>
                </a:p>
              </p:txBody>
            </p:sp>
          </p:grpSp>
        </p:grpSp>
        <p:sp>
          <p:nvSpPr>
            <p:cNvPr id="133" name="AutoShape 80"/>
            <p:cNvSpPr>
              <a:spLocks noChangeArrowheads="1"/>
            </p:cNvSpPr>
            <p:nvPr/>
          </p:nvSpPr>
          <p:spPr bwMode="auto">
            <a:xfrm>
              <a:off x="7308970" y="2428870"/>
              <a:ext cx="1727080" cy="5762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400" b="1" dirty="0" err="1">
                  <a:solidFill>
                    <a:srgbClr val="00008A"/>
                  </a:solidFill>
                  <a:latin typeface="Arial Narrow" pitchFamily="34" charset="0"/>
                </a:rPr>
                <a:t>ArchiveLink</a:t>
              </a:r>
              <a:endParaRPr lang="de-DE" sz="1400" b="1" dirty="0">
                <a:solidFill>
                  <a:srgbClr val="00008A"/>
                </a:solidFill>
                <a:latin typeface="Arial Narrow" pitchFamily="34" charset="0"/>
              </a:endParaRPr>
            </a:p>
          </p:txBody>
        </p:sp>
        <p:pic>
          <p:nvPicPr>
            <p:cNvPr id="52257" name="Picture 65" descr="SAP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9362" y="2433632"/>
              <a:ext cx="6731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en 51"/>
          <p:cNvGrpSpPr>
            <a:grpSpLocks/>
          </p:cNvGrpSpPr>
          <p:nvPr/>
        </p:nvGrpSpPr>
        <p:grpSpPr bwMode="auto">
          <a:xfrm>
            <a:off x="107950" y="1628775"/>
            <a:ext cx="1727200" cy="1376363"/>
            <a:chOff x="107950" y="1628775"/>
            <a:chExt cx="1727200" cy="1376358"/>
          </a:xfrm>
        </p:grpSpPr>
        <p:sp>
          <p:nvSpPr>
            <p:cNvPr id="52243" name="AutoShape 58"/>
            <p:cNvSpPr>
              <a:spLocks noChangeArrowheads="1"/>
            </p:cNvSpPr>
            <p:nvPr/>
          </p:nvSpPr>
          <p:spPr bwMode="auto">
            <a:xfrm rot="5400000">
              <a:off x="809625" y="2224086"/>
              <a:ext cx="252412" cy="71437"/>
            </a:xfrm>
            <a:prstGeom prst="homePlate">
              <a:avLst>
                <a:gd name="adj" fmla="val 88334"/>
              </a:avLst>
            </a:prstGeom>
            <a:solidFill>
              <a:srgbClr val="BEB2B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uppieren 139"/>
            <p:cNvGrpSpPr>
              <a:grpSpLocks/>
            </p:cNvGrpSpPr>
            <p:nvPr/>
          </p:nvGrpSpPr>
          <p:grpSpPr bwMode="auto">
            <a:xfrm>
              <a:off x="107950" y="1628775"/>
              <a:ext cx="1727200" cy="1376358"/>
              <a:chOff x="107950" y="1628775"/>
              <a:chExt cx="1727200" cy="1376358"/>
            </a:xfrm>
          </p:grpSpPr>
          <p:sp>
            <p:nvSpPr>
              <p:cNvPr id="2067" name="AutoShape 3"/>
              <p:cNvSpPr>
                <a:spLocks noChangeArrowheads="1"/>
              </p:cNvSpPr>
              <p:nvPr/>
            </p:nvSpPr>
            <p:spPr bwMode="auto">
              <a:xfrm>
                <a:off x="107950" y="1628775"/>
                <a:ext cx="1727200" cy="576261"/>
              </a:xfrm>
              <a:prstGeom prst="roundRect">
                <a:avLst>
                  <a:gd name="adj" fmla="val 16667"/>
                </a:avLst>
              </a:prstGeom>
              <a:solidFill>
                <a:srgbClr val="E1E6F3"/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52246" name="AutoShape 18"/>
              <p:cNvSpPr>
                <a:spLocks noChangeArrowheads="1"/>
              </p:cNvSpPr>
              <p:nvPr/>
            </p:nvSpPr>
            <p:spPr bwMode="auto">
              <a:xfrm>
                <a:off x="107950" y="2428865"/>
                <a:ext cx="1727200" cy="57626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uppieren 63"/>
              <p:cNvGrpSpPr>
                <a:grpSpLocks/>
              </p:cNvGrpSpPr>
              <p:nvPr/>
            </p:nvGrpSpPr>
            <p:grpSpPr bwMode="auto">
              <a:xfrm>
                <a:off x="323850" y="1700213"/>
                <a:ext cx="1262063" cy="685800"/>
                <a:chOff x="323850" y="1700213"/>
                <a:chExt cx="1262063" cy="685800"/>
              </a:xfrm>
            </p:grpSpPr>
            <p:sp>
              <p:nvSpPr>
                <p:cNvPr id="5224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23850" y="1700213"/>
                  <a:ext cx="1262063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de-DE" sz="1400" b="1">
                      <a:solidFill>
                        <a:srgbClr val="00008A"/>
                      </a:solidFill>
                      <a:latin typeface="Arial Narrow" pitchFamily="34" charset="0"/>
                    </a:rPr>
                    <a:t>Scanning</a:t>
                  </a:r>
                </a:p>
              </p:txBody>
            </p:sp>
            <p:sp>
              <p:nvSpPr>
                <p:cNvPr id="52249" name="AutoShape 58"/>
                <p:cNvSpPr>
                  <a:spLocks noChangeArrowheads="1"/>
                </p:cNvSpPr>
                <p:nvPr/>
              </p:nvSpPr>
              <p:spPr bwMode="auto">
                <a:xfrm rot="5400000">
                  <a:off x="809625" y="2224088"/>
                  <a:ext cx="252413" cy="71437"/>
                </a:xfrm>
                <a:prstGeom prst="homePlate">
                  <a:avLst>
                    <a:gd name="adj" fmla="val 88334"/>
                  </a:avLst>
                </a:prstGeom>
                <a:solidFill>
                  <a:srgbClr val="BEB2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uppieren 59"/>
          <p:cNvGrpSpPr>
            <a:grpSpLocks/>
          </p:cNvGrpSpPr>
          <p:nvPr/>
        </p:nvGrpSpPr>
        <p:grpSpPr bwMode="auto">
          <a:xfrm>
            <a:off x="152400" y="2455863"/>
            <a:ext cx="1581150" cy="387350"/>
            <a:chOff x="152216" y="2456027"/>
            <a:chExt cx="1581676" cy="387467"/>
          </a:xfrm>
        </p:grpSpPr>
        <p:pic>
          <p:nvPicPr>
            <p:cNvPr id="52241" name="Picture 46" descr="http://www.wmd.de/content/wmd/wmd000750/IRIS_150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216" y="2456027"/>
              <a:ext cx="364938" cy="20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2" name="Picture 4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334" y="2662244"/>
              <a:ext cx="1246558" cy="1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pieren 52"/>
          <p:cNvGrpSpPr>
            <a:grpSpLocks/>
          </p:cNvGrpSpPr>
          <p:nvPr/>
        </p:nvGrpSpPr>
        <p:grpSpPr bwMode="auto">
          <a:xfrm>
            <a:off x="1955800" y="2455863"/>
            <a:ext cx="1622425" cy="482600"/>
            <a:chOff x="1955800" y="2455863"/>
            <a:chExt cx="1622409" cy="482600"/>
          </a:xfrm>
        </p:grpSpPr>
        <p:pic>
          <p:nvPicPr>
            <p:cNvPr id="52239" name="Picture 46" descr="http://www.wmd.de/content/wmd/wmd000750/IRIS_150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55800" y="2455863"/>
              <a:ext cx="36512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0" name="Picture 2" descr="C:\Dokumente und Einstellungen\breiholz\Desktop\docutec_klein_web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468563"/>
              <a:ext cx="1292225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0.19913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548199"/>
            <a:ext cx="9144000" cy="452437"/>
            <a:chOff x="0" y="1264"/>
            <a:chExt cx="5760" cy="328"/>
          </a:xfrm>
        </p:grpSpPr>
        <p:pic>
          <p:nvPicPr>
            <p:cNvPr id="5" name="Picture 62" descr="page e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1"/>
              <a:ext cx="5756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6" name="Rectangle 4" descr="Wide downward diagonal"/>
            <p:cNvSpPr>
              <a:spLocks noChangeArrowheads="1"/>
            </p:cNvSpPr>
            <p:nvPr/>
          </p:nvSpPr>
          <p:spPr bwMode="auto">
            <a:xfrm>
              <a:off x="0" y="1264"/>
              <a:ext cx="5758" cy="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1264"/>
              <a:ext cx="5760" cy="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WMD, The Company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Payable: Challenge &amp; Results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 Enterprise Purchase to Pay Suite</a:t>
            </a:r>
            <a:endParaRPr lang="de-DE" sz="1600" dirty="0" smtClean="0">
              <a:solidFill>
                <a:srgbClr val="00008A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 Solution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Vinçotte: value Add &amp; Business Benefits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Vinçotte, The Implementation</a:t>
            </a:r>
            <a:endParaRPr lang="de-DE" dirty="0" smtClean="0">
              <a:solidFill>
                <a:schemeClr val="accent2"/>
              </a:solidFill>
            </a:endParaRP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xFlow</a:t>
            </a:r>
            <a:r>
              <a:rPr lang="en-GB" dirty="0" smtClean="0"/>
              <a:t> Suite Value Add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28" y="2349500"/>
            <a:ext cx="7686700" cy="4065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100% SAP Integrated, Intuitive to use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Out-of-the-box solution, fast implementation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Modular Enterprise Purchase-to-Pay Suite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Tested &amp; tried solution: &gt; 200 Customers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</p:txBody>
      </p:sp>
      <p:grpSp>
        <p:nvGrpSpPr>
          <p:cNvPr id="4" name="Group 6"/>
          <p:cNvGrpSpPr/>
          <p:nvPr/>
        </p:nvGrpSpPr>
        <p:grpSpPr>
          <a:xfrm>
            <a:off x="250825" y="2224088"/>
            <a:ext cx="1125604" cy="900180"/>
            <a:chOff x="3352800" y="2209800"/>
            <a:chExt cx="2438400" cy="2438400"/>
          </a:xfrm>
        </p:grpSpPr>
        <p:pic>
          <p:nvPicPr>
            <p:cNvPr id="101378" name="Picture 2" descr="C:\Documents and Settings\cellmer\My Documents\My Pictures\Icons\Miscellaneous\monitor-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2209800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 rot="566015">
              <a:off x="3993549" y="2762613"/>
              <a:ext cx="1010256" cy="6463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rtlCol="0">
              <a:noAutofit/>
            </a:bodyPr>
            <a:lstStyle/>
            <a:p>
              <a:endParaRPr lang="en-GB" dirty="0"/>
            </a:p>
          </p:txBody>
        </p:sp>
      </p:grpSp>
      <p:pic>
        <p:nvPicPr>
          <p:cNvPr id="101379" name="Picture 3" descr="C:\Documents and Settings\cellmer\My Documents\My Pictures\Icons\Miscellaneous\Instal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99"/>
            <a:ext cx="1071570" cy="1000132"/>
          </a:xfrm>
          <a:prstGeom prst="rect">
            <a:avLst/>
          </a:prstGeom>
          <a:noFill/>
        </p:spPr>
      </p:pic>
      <p:pic>
        <p:nvPicPr>
          <p:cNvPr id="11" name="Picture 10" descr="Registr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4214831"/>
            <a:ext cx="1147762" cy="933448"/>
          </a:xfrm>
          <a:prstGeom prst="rect">
            <a:avLst/>
          </a:prstGeom>
        </p:spPr>
      </p:pic>
      <p:pic>
        <p:nvPicPr>
          <p:cNvPr id="13" name="Picture 12" descr="Picture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5148278"/>
            <a:ext cx="862010" cy="9953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xFlow</a:t>
            </a:r>
            <a:r>
              <a:rPr lang="en-GB" dirty="0" smtClean="0"/>
              <a:t> Suite Value Add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28" y="2349500"/>
            <a:ext cx="7686700" cy="4065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Web access for non-SAP users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Powerful tools: Invoice Overview, Cockpit...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Simple yet powerful customization: FI / MM skills only are needed 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</p:txBody>
      </p:sp>
      <p:pic>
        <p:nvPicPr>
          <p:cNvPr id="12" name="Picture 11" descr="ico_too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209924"/>
            <a:ext cx="857256" cy="719141"/>
          </a:xfrm>
          <a:prstGeom prst="rect">
            <a:avLst/>
          </a:prstGeom>
        </p:spPr>
      </p:pic>
      <p:pic>
        <p:nvPicPr>
          <p:cNvPr id="15" name="Picture 14" descr="Internet_Conn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3" y="2224088"/>
            <a:ext cx="928695" cy="923933"/>
          </a:xfrm>
          <a:prstGeom prst="rect">
            <a:avLst/>
          </a:prstGeom>
        </p:spPr>
      </p:pic>
      <p:pic>
        <p:nvPicPr>
          <p:cNvPr id="16" name="Picture 15" descr="Diensten-page_Marketing_communicat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4214819"/>
            <a:ext cx="1096986" cy="1143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28" y="2285992"/>
            <a:ext cx="7686700" cy="435771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 Eliminate manual labour, avoid paper copies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Reduce time spent on inquiries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Lower administration costs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Automate tasks thru workflow rules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Capture cash discounts, avoid late payments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 Improve efficiency, reporting &amp; audit-ability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101383" name="Picture 7" descr="C:\Documents and Settings\cellmer\My Documents\My Pictures\Icons\Miscellaneous\icon-100-improve-your-cash-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28" y="3851283"/>
            <a:ext cx="727096" cy="792163"/>
          </a:xfrm>
          <a:prstGeom prst="rect">
            <a:avLst/>
          </a:prstGeom>
          <a:noFill/>
        </p:spPr>
      </p:pic>
      <p:pic>
        <p:nvPicPr>
          <p:cNvPr id="10" name="Picture 9" descr="icon-100-early-payment-discou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357825"/>
            <a:ext cx="642942" cy="642943"/>
          </a:xfrm>
          <a:prstGeom prst="rect">
            <a:avLst/>
          </a:prstGeom>
        </p:spPr>
      </p:pic>
      <p:pic>
        <p:nvPicPr>
          <p:cNvPr id="11" name="Picture 6" descr="C:\Documents and Settings\cellmer\My Documents\My Pictures\Icons\Miscellaneous\Performa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000767"/>
            <a:ext cx="821752" cy="883421"/>
          </a:xfrm>
          <a:prstGeom prst="rect">
            <a:avLst/>
          </a:prstGeom>
          <a:noFill/>
        </p:spPr>
      </p:pic>
      <p:pic>
        <p:nvPicPr>
          <p:cNvPr id="12" name="Picture 11" descr="icon-100-reduce-manual-labor-cos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3" y="2500306"/>
            <a:ext cx="703291" cy="436558"/>
          </a:xfrm>
          <a:prstGeom prst="rect">
            <a:avLst/>
          </a:prstGeom>
        </p:spPr>
      </p:pic>
      <p:pic>
        <p:nvPicPr>
          <p:cNvPr id="13" name="Picture 12" descr="icon-100-instant-confirmation-of-invoice-receip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228" y="3143248"/>
            <a:ext cx="727096" cy="603241"/>
          </a:xfrm>
          <a:prstGeom prst="rect">
            <a:avLst/>
          </a:prstGeom>
        </p:spPr>
      </p:pic>
      <p:pic>
        <p:nvPicPr>
          <p:cNvPr id="14" name="Picture 13" descr="icon-100-single-click-invoic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643446"/>
            <a:ext cx="666758" cy="5810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142875" y="4784725"/>
            <a:ext cx="1071563" cy="1214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42875" y="2214563"/>
            <a:ext cx="1071563" cy="12144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57750" y="4000500"/>
            <a:ext cx="3402013" cy="2733675"/>
            <a:chOff x="4857754" y="3786190"/>
            <a:chExt cx="3402016" cy="2733692"/>
          </a:xfrm>
        </p:grpSpPr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>
              <a:off x="5643568" y="4143380"/>
              <a:ext cx="2616202" cy="55245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Self-service for managers, employees, suppliers </a:t>
              </a:r>
            </a:p>
          </p:txBody>
        </p:sp>
        <p:cxnSp>
          <p:nvCxnSpPr>
            <p:cNvPr id="12" name="AutoShape 45"/>
            <p:cNvCxnSpPr>
              <a:cxnSpLocks noChangeShapeType="1"/>
              <a:stCxn id="15" idx="1"/>
              <a:endCxn id="35" idx="3"/>
            </p:cNvCxnSpPr>
            <p:nvPr/>
          </p:nvCxnSpPr>
          <p:spPr bwMode="auto">
            <a:xfrm rot="10800000" flipV="1">
              <a:off x="4884742" y="3938591"/>
              <a:ext cx="758826" cy="609604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5643568" y="4767271"/>
              <a:ext cx="2616202" cy="30480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Reduce process errors</a:t>
              </a:r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5643568" y="5643577"/>
              <a:ext cx="2616202" cy="50959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Automate segregation of duties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643568" y="3786190"/>
              <a:ext cx="2616202" cy="30480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Reduce cycle times (&gt; 5 days)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43568" y="5143511"/>
              <a:ext cx="2616202" cy="447678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Performance metrics &amp; monitoring</a:t>
              </a:r>
            </a:p>
          </p:txBody>
        </p:sp>
        <p:cxnSp>
          <p:nvCxnSpPr>
            <p:cNvPr id="13356" name="Straight Connector 16"/>
            <p:cNvCxnSpPr>
              <a:cxnSpLocks noChangeShapeType="1"/>
            </p:cNvCxnSpPr>
            <p:nvPr/>
          </p:nvCxnSpPr>
          <p:spPr bwMode="auto">
            <a:xfrm flipV="1">
              <a:off x="5286379" y="5367350"/>
              <a:ext cx="393700" cy="1588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  <p:cxnSp>
          <p:nvCxnSpPr>
            <p:cNvPr id="13357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4856958" y="4937929"/>
              <a:ext cx="860430" cy="1588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  <p:cxnSp>
          <p:nvCxnSpPr>
            <p:cNvPr id="13358" name="Straight Connector 18"/>
            <p:cNvCxnSpPr>
              <a:cxnSpLocks noChangeShapeType="1"/>
            </p:cNvCxnSpPr>
            <p:nvPr/>
          </p:nvCxnSpPr>
          <p:spPr bwMode="auto">
            <a:xfrm flipV="1">
              <a:off x="5286379" y="4929197"/>
              <a:ext cx="393700" cy="1588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  <p:cxnSp>
          <p:nvCxnSpPr>
            <p:cNvPr id="13359" name="Straight Connector 19"/>
            <p:cNvCxnSpPr>
              <a:cxnSpLocks noChangeShapeType="1"/>
            </p:cNvCxnSpPr>
            <p:nvPr/>
          </p:nvCxnSpPr>
          <p:spPr bwMode="auto">
            <a:xfrm flipV="1">
              <a:off x="5286379" y="4357694"/>
              <a:ext cx="393700" cy="1588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5643568" y="6215080"/>
              <a:ext cx="2616202" cy="30480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Audit trails &amp; backup</a:t>
              </a:r>
            </a:p>
          </p:txBody>
        </p:sp>
        <p:cxnSp>
          <p:nvCxnSpPr>
            <p:cNvPr id="22" name="AutoShape 45"/>
            <p:cNvCxnSpPr>
              <a:cxnSpLocks noChangeShapeType="1"/>
              <a:stCxn id="14" idx="1"/>
            </p:cNvCxnSpPr>
            <p:nvPr/>
          </p:nvCxnSpPr>
          <p:spPr bwMode="auto">
            <a:xfrm rot="10800000" flipV="1">
              <a:off x="4857754" y="5899166"/>
              <a:ext cx="785814" cy="261939"/>
            </a:xfrm>
            <a:prstGeom prst="bentConnector3">
              <a:avLst>
                <a:gd name="adj1" fmla="val 46121"/>
              </a:avLst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2" name="Straight Connector 22"/>
            <p:cNvCxnSpPr>
              <a:cxnSpLocks noChangeShapeType="1"/>
            </p:cNvCxnSpPr>
            <p:nvPr/>
          </p:nvCxnSpPr>
          <p:spPr bwMode="auto">
            <a:xfrm flipV="1">
              <a:off x="5294317" y="6356369"/>
              <a:ext cx="393700" cy="1587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  <p:cxnSp>
          <p:nvCxnSpPr>
            <p:cNvPr id="13363" name="Straight Connector 23"/>
            <p:cNvCxnSpPr>
              <a:cxnSpLocks noChangeShapeType="1"/>
            </p:cNvCxnSpPr>
            <p:nvPr/>
          </p:nvCxnSpPr>
          <p:spPr bwMode="auto">
            <a:xfrm rot="16200000" flipV="1">
              <a:off x="5199860" y="6261912"/>
              <a:ext cx="188914" cy="0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28875" y="1571625"/>
            <a:ext cx="2428875" cy="2581275"/>
            <a:chOff x="2428861" y="1357298"/>
            <a:chExt cx="2428891" cy="2581292"/>
          </a:xfrm>
        </p:grpSpPr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3357555" y="2285992"/>
              <a:ext cx="1473210" cy="71438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17475" indent="-117475">
                <a:defRPr/>
              </a:pPr>
              <a:r>
                <a:rPr lang="en-US" sz="1400" b="1" dirty="0"/>
                <a:t>Optimize Cash Management</a:t>
              </a:r>
            </a:p>
          </p:txBody>
        </p:sp>
        <p:cxnSp>
          <p:nvCxnSpPr>
            <p:cNvPr id="27" name="AutoShape 20"/>
            <p:cNvCxnSpPr>
              <a:cxnSpLocks noChangeShapeType="1"/>
              <a:stCxn id="28" idx="1"/>
            </p:cNvCxnSpPr>
            <p:nvPr/>
          </p:nvCxnSpPr>
          <p:spPr bwMode="auto">
            <a:xfrm rot="10800000" flipV="1">
              <a:off x="2428861" y="1738301"/>
              <a:ext cx="947744" cy="906469"/>
            </a:xfrm>
            <a:prstGeom prst="bentConnector3">
              <a:avLst>
                <a:gd name="adj1" fmla="val 7016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3376605" y="1357298"/>
              <a:ext cx="1473210" cy="762005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Minimize Operating Costs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384542" y="3143248"/>
              <a:ext cx="1473210" cy="7953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17475" indent="-117475" algn="ctr">
                <a:defRPr/>
              </a:pPr>
              <a:r>
                <a:rPr lang="en-US" sz="1400" b="1" dirty="0"/>
                <a:t>Improve Finance Productivity</a:t>
              </a:r>
            </a:p>
          </p:txBody>
        </p:sp>
        <p:cxnSp>
          <p:nvCxnSpPr>
            <p:cNvPr id="30" name="Straight Connector 29"/>
            <p:cNvCxnSpPr>
              <a:endCxn id="26" idx="1"/>
            </p:cNvCxnSpPr>
            <p:nvPr/>
          </p:nvCxnSpPr>
          <p:spPr bwMode="auto">
            <a:xfrm flipV="1">
              <a:off x="2695563" y="2643181"/>
              <a:ext cx="661992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714613" y="3427412"/>
              <a:ext cx="661992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2320117" y="3034503"/>
              <a:ext cx="787405" cy="158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262188" y="4381500"/>
            <a:ext cx="2622550" cy="2190750"/>
            <a:chOff x="2262159" y="4167198"/>
            <a:chExt cx="2622600" cy="2190756"/>
          </a:xfrm>
        </p:grpSpPr>
        <p:cxnSp>
          <p:nvCxnSpPr>
            <p:cNvPr id="34" name="AutoShape 20"/>
            <p:cNvCxnSpPr>
              <a:cxnSpLocks noChangeShapeType="1"/>
            </p:cNvCxnSpPr>
            <p:nvPr/>
          </p:nvCxnSpPr>
          <p:spPr bwMode="auto">
            <a:xfrm rot="10800000" flipV="1">
              <a:off x="2262159" y="4548199"/>
              <a:ext cx="1141434" cy="595315"/>
            </a:xfrm>
            <a:prstGeom prst="bentConnector3">
              <a:avLst>
                <a:gd name="adj1" fmla="val 59346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3411531" y="4167198"/>
              <a:ext cx="1473228" cy="76200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Improve Service Levels &amp; Visibility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411531" y="5643577"/>
              <a:ext cx="1473228" cy="71437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17475" indent="-117475" algn="ctr">
                <a:defRPr/>
              </a:pPr>
              <a:r>
                <a:rPr lang="en-US" sz="1400" b="1" dirty="0"/>
                <a:t>Optimize Internal Controls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2716193" y="5927741"/>
              <a:ext cx="662000" cy="158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16200000" flipV="1">
              <a:off x="2336780" y="5519752"/>
              <a:ext cx="755652" cy="317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849813" y="1552575"/>
            <a:ext cx="3409950" cy="2314575"/>
            <a:chOff x="4849814" y="1338250"/>
            <a:chExt cx="3409956" cy="2314589"/>
          </a:xfrm>
        </p:grpSpPr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5638802" y="2428870"/>
              <a:ext cx="2616205" cy="30480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Capture all discounts</a:t>
              </a: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5638802" y="2786059"/>
              <a:ext cx="2616205" cy="28575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No late payment penalties</a:t>
              </a:r>
            </a:p>
          </p:txBody>
        </p:sp>
        <p:cxnSp>
          <p:nvCxnSpPr>
            <p:cNvPr id="42" name="AutoShape 45"/>
            <p:cNvCxnSpPr>
              <a:cxnSpLocks noChangeShapeType="1"/>
              <a:stCxn id="40" idx="1"/>
            </p:cNvCxnSpPr>
            <p:nvPr/>
          </p:nvCxnSpPr>
          <p:spPr bwMode="auto">
            <a:xfrm rot="10800000" flipV="1">
              <a:off x="4849814" y="2581271"/>
              <a:ext cx="788988" cy="152401"/>
            </a:xfrm>
            <a:prstGeom prst="bentConnector3">
              <a:avLst>
                <a:gd name="adj1" fmla="val 44206"/>
              </a:avLst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5638802" y="1338250"/>
              <a:ext cx="2616205" cy="30480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No document filing or loss</a:t>
              </a: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5638802" y="1714490"/>
              <a:ext cx="2616205" cy="30480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No document copying</a:t>
              </a:r>
            </a:p>
          </p:txBody>
        </p:sp>
        <p:cxnSp>
          <p:nvCxnSpPr>
            <p:cNvPr id="45" name="AutoShape 45"/>
            <p:cNvCxnSpPr>
              <a:cxnSpLocks noChangeShapeType="1"/>
              <a:stCxn id="43" idx="1"/>
            </p:cNvCxnSpPr>
            <p:nvPr/>
          </p:nvCxnSpPr>
          <p:spPr bwMode="auto">
            <a:xfrm rot="10800000" flipV="1">
              <a:off x="4857751" y="1490651"/>
              <a:ext cx="781051" cy="368302"/>
            </a:xfrm>
            <a:prstGeom prst="bentConnector3">
              <a:avLst>
                <a:gd name="adj1" fmla="val 53495"/>
              </a:avLst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5643565" y="2071679"/>
              <a:ext cx="2616205" cy="30480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No document transporting</a:t>
              </a: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5638802" y="3143249"/>
              <a:ext cx="2616205" cy="50959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400" dirty="0"/>
                <a:t>Minimize manual labor costs through automation</a:t>
              </a:r>
            </a:p>
          </p:txBody>
        </p:sp>
        <p:cxnSp>
          <p:nvCxnSpPr>
            <p:cNvPr id="48" name="AutoShape 47"/>
            <p:cNvCxnSpPr>
              <a:cxnSpLocks noChangeShapeType="1"/>
              <a:stCxn id="47" idx="1"/>
            </p:cNvCxnSpPr>
            <p:nvPr/>
          </p:nvCxnSpPr>
          <p:spPr bwMode="auto">
            <a:xfrm rot="10800000" flipV="1">
              <a:off x="4851401" y="3397250"/>
              <a:ext cx="787401" cy="1587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3" name="Straight Connector 48"/>
            <p:cNvCxnSpPr>
              <a:cxnSpLocks noChangeShapeType="1"/>
            </p:cNvCxnSpPr>
            <p:nvPr/>
          </p:nvCxnSpPr>
          <p:spPr bwMode="auto">
            <a:xfrm flipV="1">
              <a:off x="5214940" y="1857366"/>
              <a:ext cx="393701" cy="1587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  <p:cxnSp>
          <p:nvCxnSpPr>
            <p:cNvPr id="13334" name="Straight Connector 49"/>
            <p:cNvCxnSpPr>
              <a:cxnSpLocks noChangeShapeType="1"/>
            </p:cNvCxnSpPr>
            <p:nvPr/>
          </p:nvCxnSpPr>
          <p:spPr bwMode="auto">
            <a:xfrm rot="5400000" flipH="1" flipV="1">
              <a:off x="5024438" y="2011354"/>
              <a:ext cx="404814" cy="1588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  <p:cxnSp>
          <p:nvCxnSpPr>
            <p:cNvPr id="13335" name="Straight Connector 50"/>
            <p:cNvCxnSpPr>
              <a:cxnSpLocks noChangeShapeType="1"/>
              <a:endCxn id="41" idx="1"/>
            </p:cNvCxnSpPr>
            <p:nvPr/>
          </p:nvCxnSpPr>
          <p:spPr bwMode="auto">
            <a:xfrm flipV="1">
              <a:off x="5286377" y="2928935"/>
              <a:ext cx="352426" cy="1588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  <p:cxnSp>
          <p:nvCxnSpPr>
            <p:cNvPr id="13336" name="Straight Connector 51"/>
            <p:cNvCxnSpPr>
              <a:cxnSpLocks noChangeShapeType="1"/>
            </p:cNvCxnSpPr>
            <p:nvPr/>
          </p:nvCxnSpPr>
          <p:spPr bwMode="auto">
            <a:xfrm rot="16200000" flipV="1">
              <a:off x="5191920" y="2834478"/>
              <a:ext cx="188913" cy="0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  <p:cxnSp>
          <p:nvCxnSpPr>
            <p:cNvPr id="13337" name="Straight Connector 52"/>
            <p:cNvCxnSpPr>
              <a:cxnSpLocks noChangeShapeType="1"/>
            </p:cNvCxnSpPr>
            <p:nvPr/>
          </p:nvCxnSpPr>
          <p:spPr bwMode="auto">
            <a:xfrm flipV="1">
              <a:off x="5227640" y="2212968"/>
              <a:ext cx="452438" cy="1587"/>
            </a:xfrm>
            <a:prstGeom prst="line">
              <a:avLst/>
            </a:prstGeom>
            <a:noFill/>
            <a:ln w="9525" algn="ctr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</p:cxnSp>
      </p:grpSp>
      <p:pic>
        <p:nvPicPr>
          <p:cNvPr id="13320" name="Picture 2" descr="http://www.motorsloop.com/images/jan2008/CO1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365375"/>
            <a:ext cx="7858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http://espemejunior-consulting.com/Images/rou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981575"/>
            <a:ext cx="8572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 bwMode="auto">
          <a:xfrm>
            <a:off x="1214438" y="2216150"/>
            <a:ext cx="1214437" cy="1214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en-GB" sz="1800" b="1" cap="small" dirty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en-GB" sz="1800" b="1" cap="small" dirty="0">
                <a:solidFill>
                  <a:schemeClr val="accent2"/>
                </a:solidFill>
                <a:latin typeface="Tahoma" pitchFamily="34" charset="0"/>
              </a:rPr>
              <a:t>Cost </a:t>
            </a:r>
          </a:p>
          <a:p>
            <a:pPr algn="ctr">
              <a:defRPr/>
            </a:pPr>
            <a:r>
              <a:rPr lang="en-GB" sz="1800" b="1" cap="small" dirty="0">
                <a:solidFill>
                  <a:schemeClr val="accent2"/>
                </a:solidFill>
                <a:latin typeface="Tahoma" pitchFamily="34" charset="0"/>
              </a:rPr>
              <a:t>Reduction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1214438" y="4786313"/>
            <a:ext cx="1214437" cy="12144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en-GB" sz="1800" b="1" cap="small" dirty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en-GB" sz="1800" b="1" cap="small" dirty="0">
                <a:solidFill>
                  <a:schemeClr val="accent2"/>
                </a:solidFill>
                <a:latin typeface="Tahoma" pitchFamily="34" charset="0"/>
              </a:rPr>
              <a:t>Efficiency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0" grpId="0" animBg="1"/>
      <p:bldP spid="71" grpId="0" animBg="1"/>
      <p:bldP spid="7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119703"/>
            <a:ext cx="9144000" cy="452437"/>
            <a:chOff x="0" y="1264"/>
            <a:chExt cx="5760" cy="328"/>
          </a:xfrm>
        </p:grpSpPr>
        <p:pic>
          <p:nvPicPr>
            <p:cNvPr id="5" name="Picture 62" descr="page e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1"/>
              <a:ext cx="5756" cy="1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6" name="Rectangle 4" descr="Wide downward diagonal"/>
            <p:cNvSpPr>
              <a:spLocks noChangeArrowheads="1"/>
            </p:cNvSpPr>
            <p:nvPr/>
          </p:nvSpPr>
          <p:spPr bwMode="auto">
            <a:xfrm>
              <a:off x="0" y="1264"/>
              <a:ext cx="5758" cy="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1264"/>
              <a:ext cx="5760" cy="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WMD, The Company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Payable: Challenge &amp; Results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WMD Enterprise Purchase to Pay Suite</a:t>
            </a:r>
            <a:endParaRPr lang="de-DE" sz="1600" dirty="0" smtClean="0">
              <a:solidFill>
                <a:srgbClr val="00008A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 Accounts Payable Solution 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Vinçotte: value Add &amp; Business Benefits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de-DE" dirty="0" smtClean="0">
                <a:solidFill>
                  <a:srgbClr val="00008A"/>
                </a:solidFill>
              </a:rPr>
              <a:t>Vinçotte, The Implementation</a:t>
            </a:r>
            <a:endParaRPr lang="de-DE" dirty="0" smtClean="0">
              <a:solidFill>
                <a:schemeClr val="accent2"/>
              </a:solidFill>
            </a:endParaRP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0" y="17145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5400" b="1" dirty="0" smtClean="0">
                <a:solidFill>
                  <a:srgbClr val="000092"/>
                </a:solidFill>
                <a:latin typeface="Arial" charset="0"/>
              </a:rPr>
              <a:t>Implementing xFlow</a:t>
            </a:r>
            <a:endParaRPr lang="de-DE" sz="5400" b="1" dirty="0">
              <a:solidFill>
                <a:srgbClr val="000092"/>
              </a:solidFill>
              <a:latin typeface="Arial" charset="0"/>
            </a:endParaRPr>
          </a:p>
        </p:txBody>
      </p:sp>
      <p:pic>
        <p:nvPicPr>
          <p:cNvPr id="53252" name="Picture 4" descr="http://commerce.gov.af/psdd%20website/images/under-constr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911475"/>
            <a:ext cx="3048000" cy="3048000"/>
          </a:xfrm>
          <a:prstGeom prst="rect">
            <a:avLst/>
          </a:prstGeom>
          <a:noFill/>
        </p:spPr>
      </p:pic>
      <p:pic>
        <p:nvPicPr>
          <p:cNvPr id="4" name="Picture 8" descr="http://anpeb.cyberwork.be/files/images/logos/H%20vin%C3%A7o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56" y="2637830"/>
            <a:ext cx="2000264" cy="20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57224" y="1571612"/>
          <a:ext cx="7572428" cy="524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16AED7-95E0-4A6D-9534-17194B6C4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E16AED7-95E0-4A6D-9534-17194B6C4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96C9EB-72A5-42C2-8AF1-B6273CD89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B96C9EB-72A5-42C2-8AF1-B6273CD89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82384C-357B-4921-9609-873B854A8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382384C-357B-4921-9609-873B854A8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974E60-9274-40CE-84DD-908384C83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F974E60-9274-40CE-84DD-908384C83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E5CF7-4632-4F87-9723-C8D0EE7CD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09E5CF7-4632-4F87-9723-C8D0EE7CD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81F31F-C1E6-4937-B22E-2C632849D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4781F31F-C1E6-4937-B22E-2C632849D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D30200-A6A9-4FD8-BEBF-A9D21095C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16D30200-A6A9-4FD8-BEBF-A9D21095C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E43032-24D2-45C9-9D3D-E399D0E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CCE43032-24D2-45C9-9D3D-E399D0E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E7F284-0EAA-4EEC-B5F6-C84B13DE4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DE7F284-0EAA-4EEC-B5F6-C84B13DE4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47738D-5D5E-4100-ABC4-E35323C3C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0347738D-5D5E-4100-ABC4-E35323C3C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WMD, The Company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8A"/>
                </a:solidFill>
                <a:cs typeface="Arial" pitchFamily="34" charset="0"/>
              </a:rPr>
              <a:t>Enterprise “Purchase-To-Pay” Leadership</a:t>
            </a: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cs typeface="Arial" pitchFamily="34" charset="0"/>
              </a:rPr>
              <a:t>Market-leading, comprehensive “Purchase-To-Pay</a:t>
            </a:r>
            <a:r>
              <a:rPr lang="en-US" sz="1800" dirty="0">
                <a:solidFill>
                  <a:schemeClr val="accent6"/>
                </a:solidFill>
                <a:cs typeface="Arial" pitchFamily="34" charset="0"/>
              </a:rPr>
              <a:t>” </a:t>
            </a:r>
            <a:r>
              <a:rPr lang="en-US" sz="1800" dirty="0" smtClean="0">
                <a:solidFill>
                  <a:schemeClr val="accent6"/>
                </a:solidFill>
                <a:cs typeface="Arial" pitchFamily="34" charset="0"/>
              </a:rPr>
              <a:t>Suite for SAP</a:t>
            </a:r>
            <a:endParaRPr lang="en-US" sz="1800" dirty="0">
              <a:solidFill>
                <a:schemeClr val="accent6"/>
              </a:solidFill>
              <a:cs typeface="Arial" pitchFamily="34" charset="0"/>
            </a:endParaRP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6"/>
                </a:solidFill>
                <a:cs typeface="Arial" pitchFamily="34" charset="0"/>
              </a:rPr>
              <a:t>Outstanding SAP Consulting Services</a:t>
            </a: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6"/>
                </a:solidFill>
                <a:cs typeface="Arial" pitchFamily="34" charset="0"/>
              </a:rPr>
              <a:t>Excellent P2P Business Process knowledge </a:t>
            </a:r>
            <a:endParaRPr lang="en-US" sz="1800" dirty="0">
              <a:solidFill>
                <a:schemeClr val="accent6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Wingdings" pitchFamily="2" charset="2"/>
              <a:buChar char="§"/>
              <a:defRPr/>
            </a:pPr>
            <a:r>
              <a:rPr lang="en-GB" sz="1800" b="1" dirty="0" smtClean="0">
                <a:solidFill>
                  <a:srgbClr val="00008A"/>
                </a:solidFill>
                <a:cs typeface="Arial" pitchFamily="34" charset="0"/>
              </a:rPr>
              <a:t>Growth</a:t>
            </a:r>
            <a:r>
              <a:rPr lang="en-US" sz="1800" b="1" dirty="0" smtClean="0">
                <a:solidFill>
                  <a:srgbClr val="00008A"/>
                </a:solidFill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8A"/>
                </a:solidFill>
                <a:cs typeface="Arial" pitchFamily="34" charset="0"/>
              </a:rPr>
              <a:t>&amp; profitability</a:t>
            </a:r>
            <a:endParaRPr lang="en-GB" sz="1800" b="1" dirty="0">
              <a:solidFill>
                <a:srgbClr val="00008A"/>
              </a:solidFill>
              <a:cs typeface="Arial" pitchFamily="34" charset="0"/>
            </a:endParaRP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GB" sz="1800" dirty="0" smtClean="0">
                <a:solidFill>
                  <a:schemeClr val="accent6"/>
                </a:solidFill>
                <a:cs typeface="Arial" pitchFamily="34" charset="0"/>
              </a:rPr>
              <a:t>Fast growing (international) customer base &amp; user community</a:t>
            </a: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GB" sz="1800" dirty="0" smtClean="0">
                <a:solidFill>
                  <a:schemeClr val="accent6"/>
                </a:solidFill>
                <a:cs typeface="Arial" pitchFamily="34" charset="0"/>
              </a:rPr>
              <a:t>Rapid international expansion</a:t>
            </a: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6"/>
                </a:solidFill>
                <a:cs typeface="Arial" pitchFamily="34" charset="0"/>
              </a:rPr>
              <a:t>Profitable </a:t>
            </a:r>
            <a:r>
              <a:rPr lang="en-US" sz="1800" dirty="0">
                <a:solidFill>
                  <a:schemeClr val="accent6"/>
                </a:solidFill>
                <a:cs typeface="Arial" pitchFamily="34" charset="0"/>
              </a:rPr>
              <a:t>and cash flow positive </a:t>
            </a:r>
            <a:endParaRPr lang="en-GB" sz="1800" dirty="0">
              <a:solidFill>
                <a:schemeClr val="accent6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1238" y="5027633"/>
            <a:ext cx="1325562" cy="1330325"/>
            <a:chOff x="4286" y="44"/>
            <a:chExt cx="1403" cy="1198"/>
          </a:xfrm>
        </p:grpSpPr>
        <p:pic>
          <p:nvPicPr>
            <p:cNvPr id="717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" y="44"/>
              <a:ext cx="879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" y="799"/>
              <a:ext cx="1403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http://www.aia-itp.com/uploads/pics/logo_sap_certified_small_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571876"/>
            <a:ext cx="1582700" cy="38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0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214346" y="1785926"/>
          <a:ext cx="764386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XFLOW_INVOI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036891"/>
            <a:ext cx="1871693" cy="153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3B501-EC8E-4B04-9507-0417DA0D2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AB3B501-EC8E-4B04-9507-0417DA0D2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B0E64D-915B-406F-9F9E-F1547559C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1B0E64D-915B-406F-9F9E-F1547559C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650FA-6D4C-42F3-80C4-9617F14FC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1A8650FA-6D4C-42F3-80C4-9617F14FC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8FA328-9269-45EC-85DB-46C391B4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48FA328-9269-45EC-85DB-46C391B4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4E5C25-F509-47D6-9724-098A21890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B4E5C25-F509-47D6-9724-098A21890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D674B-DEF6-4838-98BF-874287272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F1CD674B-DEF6-4838-98BF-874287272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071538" y="1571612"/>
          <a:ext cx="750099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59BE33-C9C3-4ED8-960F-8D90B6D88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959BE33-C9C3-4ED8-960F-8D90B6D88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7A0C23-384F-47DB-AEDC-498573160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F7A0C23-384F-47DB-AEDC-498573160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AAC24F-CD11-48A9-8FF7-8F9A7D4B4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99AAC24F-CD11-48A9-8FF7-8F9A7D4B4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9CB38-833C-4606-9912-5CD613847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469CB38-833C-4606-9912-5CD613847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6596FD-DC78-4D1D-9E83-D74878DDF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76596FD-DC78-4D1D-9E83-D74878DDF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214438"/>
            <a:ext cx="9177337" cy="550068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3143270" y="4734366"/>
            <a:ext cx="600076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X"/>
              <a:defRPr/>
            </a:pPr>
            <a:r>
              <a:rPr lang="de-DE" sz="2400" dirty="0" smtClean="0">
                <a:solidFill>
                  <a:srgbClr val="FF0000"/>
                </a:solidFill>
                <a:cs typeface="Arial" charset="0"/>
              </a:rPr>
              <a:t> SAP </a:t>
            </a:r>
            <a:r>
              <a:rPr lang="de-DE" sz="2400" dirty="0">
                <a:solidFill>
                  <a:srgbClr val="FF0000"/>
                </a:solidFill>
                <a:cs typeface="Arial" charset="0"/>
              </a:rPr>
              <a:t>Workflow </a:t>
            </a:r>
            <a:r>
              <a:rPr lang="de-DE" sz="2400" dirty="0" smtClean="0">
                <a:solidFill>
                  <a:srgbClr val="FF0000"/>
                </a:solidFill>
                <a:cs typeface="Arial" charset="0"/>
              </a:rPr>
              <a:t>skills &amp; staff dependency </a:t>
            </a:r>
            <a:endParaRPr lang="de-DE" sz="2400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X"/>
              <a:defRPr/>
            </a:pPr>
            <a:r>
              <a:rPr lang="de-DE" sz="2400" dirty="0" smtClean="0">
                <a:solidFill>
                  <a:srgbClr val="FF0000"/>
                </a:solidFill>
                <a:cs typeface="Arial" charset="0"/>
              </a:rPr>
              <a:t> Long, expensive </a:t>
            </a:r>
            <a:r>
              <a:rPr lang="de-DE" sz="2400" dirty="0">
                <a:solidFill>
                  <a:srgbClr val="FF0000"/>
                </a:solidFill>
                <a:cs typeface="Arial" charset="0"/>
              </a:rPr>
              <a:t>implementation </a:t>
            </a:r>
          </a:p>
          <a:p>
            <a:pPr>
              <a:spcBef>
                <a:spcPct val="50000"/>
              </a:spcBef>
              <a:buFont typeface="Arial" pitchFamily="34" charset="0"/>
              <a:buChar char="X"/>
              <a:defRPr/>
            </a:pPr>
            <a:r>
              <a:rPr lang="de-DE" sz="2400" dirty="0">
                <a:solidFill>
                  <a:srgbClr val="FF0000"/>
                </a:solidFill>
                <a:cs typeface="Arial" charset="0"/>
              </a:rPr>
              <a:t> Not evolutive </a:t>
            </a:r>
            <a:r>
              <a:rPr lang="de-DE" sz="1800" dirty="0">
                <a:solidFill>
                  <a:srgbClr val="FF0000"/>
                </a:solidFill>
                <a:cs typeface="Arial" charset="0"/>
              </a:rPr>
              <a:t>( functionality, SAP upgrade ... )</a:t>
            </a:r>
            <a:endParaRPr lang="de-DE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2772" name="Picture 4" descr="http://www.safetyandfire.com.au/pics/25/2595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0"/>
            <a:ext cx="2500330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4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139825"/>
            <a:ext cx="9072562" cy="57388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388" name="Text Box 19"/>
          <p:cNvSpPr txBox="1">
            <a:spLocks noChangeArrowheads="1"/>
          </p:cNvSpPr>
          <p:nvPr/>
        </p:nvSpPr>
        <p:spPr bwMode="auto">
          <a:xfrm>
            <a:off x="3286116" y="3762375"/>
            <a:ext cx="5429259" cy="21236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de-DE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cs typeface="Arial" charset="0"/>
              </a:rPr>
              <a:t>Reliance on </a:t>
            </a:r>
            <a:r>
              <a:rPr lang="de-DE" sz="2400" dirty="0">
                <a:solidFill>
                  <a:schemeClr val="bg1"/>
                </a:solidFill>
                <a:cs typeface="Arial" charset="0"/>
              </a:rPr>
              <a:t>SAP FI-MM skills only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sz="2400" dirty="0">
                <a:solidFill>
                  <a:schemeClr val="bg1"/>
                </a:solidFill>
                <a:cs typeface="Arial" charset="0"/>
              </a:rPr>
              <a:t> SLA Support contract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sz="2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cs typeface="Arial" charset="0"/>
              </a:rPr>
              <a:t>Fast implementation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sz="2400" dirty="0">
                <a:solidFill>
                  <a:schemeClr val="bg1"/>
                </a:solidFill>
                <a:cs typeface="Arial" charset="0"/>
              </a:rPr>
              <a:t> Evolutive </a:t>
            </a:r>
            <a:r>
              <a:rPr lang="de-DE" sz="1800" dirty="0">
                <a:solidFill>
                  <a:schemeClr val="bg1"/>
                </a:solidFill>
                <a:cs typeface="Arial" charset="0"/>
              </a:rPr>
              <a:t>(new functionality, SAP upgrade ...)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0722" name="Picture 2" descr="http://web.mit.edu/ryangray/Public/Gnus/thumbs_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0"/>
            <a:ext cx="2214578" cy="17859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8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1470025"/>
          </a:xfrm>
        </p:spPr>
        <p:txBody>
          <a:bodyPr/>
          <a:lstStyle/>
          <a:p>
            <a:pPr eaLnBrk="1" hangingPunct="1"/>
            <a:r>
              <a:rPr lang="de-DE" smtClean="0"/>
              <a:t>Thank you </a:t>
            </a:r>
            <a:br>
              <a:rPr lang="de-DE" smtClean="0"/>
            </a:br>
            <a:r>
              <a:rPr lang="de-DE" smtClean="0"/>
              <a:t>for your Attention!</a:t>
            </a:r>
            <a:br>
              <a:rPr lang="de-DE" smtClean="0"/>
            </a:br>
            <a:endParaRPr lang="de-DE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084763"/>
            <a:ext cx="8280400" cy="836612"/>
          </a:xfrm>
        </p:spPr>
        <p:txBody>
          <a:bodyPr/>
          <a:lstStyle/>
          <a:p>
            <a:pPr eaLnBrk="1" hangingPunct="1"/>
            <a:r>
              <a:rPr lang="de-DE" b="1" smtClean="0"/>
              <a:t>WMD </a:t>
            </a:r>
            <a:r>
              <a:rPr lang="de-DE" smtClean="0"/>
              <a:t>- </a:t>
            </a:r>
            <a:r>
              <a:rPr lang="de-DE" b="1" smtClean="0"/>
              <a:t>W</a:t>
            </a:r>
            <a:r>
              <a:rPr lang="de-DE" smtClean="0"/>
              <a:t>orkflow </a:t>
            </a:r>
            <a:r>
              <a:rPr lang="de-DE" b="1" smtClean="0"/>
              <a:t>M</a:t>
            </a:r>
            <a:r>
              <a:rPr lang="de-DE" smtClean="0"/>
              <a:t>anagement &amp; </a:t>
            </a:r>
            <a:r>
              <a:rPr lang="de-DE" b="1" smtClean="0"/>
              <a:t>D</a:t>
            </a:r>
            <a:r>
              <a:rPr lang="de-DE" smtClean="0"/>
              <a:t>ocument Consulting</a:t>
            </a:r>
          </a:p>
        </p:txBody>
      </p:sp>
      <p:pic>
        <p:nvPicPr>
          <p:cNvPr id="795654" name="Picture 6" descr="banner_Kunden_ausschni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997200"/>
            <a:ext cx="30892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WMD, The Company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Wingdings" pitchFamily="2" charset="2"/>
              <a:buChar char="§"/>
              <a:defRPr/>
            </a:pPr>
            <a:r>
              <a:rPr lang="en-GB" sz="1800" b="1" dirty="0">
                <a:solidFill>
                  <a:srgbClr val="00008A"/>
                </a:solidFill>
                <a:cs typeface="Arial" pitchFamily="34" charset="0"/>
              </a:rPr>
              <a:t>Over </a:t>
            </a:r>
            <a:r>
              <a:rPr lang="en-GB" sz="1800" b="1" dirty="0" smtClean="0">
                <a:solidFill>
                  <a:srgbClr val="00008A"/>
                </a:solidFill>
                <a:cs typeface="Arial" pitchFamily="34" charset="0"/>
              </a:rPr>
              <a:t>650 customers </a:t>
            </a:r>
            <a:r>
              <a:rPr lang="en-US" sz="1800" b="1" dirty="0" smtClean="0">
                <a:solidFill>
                  <a:srgbClr val="00008A"/>
                </a:solidFill>
                <a:cs typeface="Arial" pitchFamily="34" charset="0"/>
              </a:rPr>
              <a:t>worldwide</a:t>
            </a:r>
            <a:endParaRPr lang="en-US" sz="1800" b="1" dirty="0">
              <a:solidFill>
                <a:srgbClr val="00008A"/>
              </a:solidFill>
              <a:cs typeface="Arial" pitchFamily="34" charset="0"/>
            </a:endParaRP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GB" sz="1800" dirty="0">
                <a:solidFill>
                  <a:schemeClr val="accent6"/>
                </a:solidFill>
                <a:cs typeface="Arial" pitchFamily="34" charset="0"/>
              </a:rPr>
              <a:t> Leading companies across all main verticals have chosen WMD’s innovative solutions</a:t>
            </a: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GB" sz="1800" dirty="0">
                <a:solidFill>
                  <a:schemeClr val="accent6"/>
                </a:solidFill>
                <a:cs typeface="Arial" pitchFamily="34" charset="0"/>
              </a:rPr>
              <a:t> High customer </a:t>
            </a:r>
            <a:r>
              <a:rPr lang="en-GB" sz="1800" dirty="0" smtClean="0">
                <a:solidFill>
                  <a:schemeClr val="accent6"/>
                </a:solidFill>
                <a:cs typeface="Arial" pitchFamily="34" charset="0"/>
              </a:rPr>
              <a:t>satisfaction (fast implementation, ease of use, great ROI)  </a:t>
            </a:r>
            <a:endParaRPr lang="en-GB" sz="1800" dirty="0">
              <a:solidFill>
                <a:schemeClr val="accent6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8A"/>
                </a:solidFill>
                <a:cs typeface="Arial" pitchFamily="34" charset="0"/>
              </a:rPr>
              <a:t>Operations </a:t>
            </a:r>
            <a:r>
              <a:rPr lang="en-GB" sz="1800" b="1" dirty="0">
                <a:solidFill>
                  <a:srgbClr val="00008A"/>
                </a:solidFill>
                <a:cs typeface="Arial" pitchFamily="34" charset="0"/>
              </a:rPr>
              <a:t>in Europe, </a:t>
            </a:r>
            <a:r>
              <a:rPr lang="en-GB" sz="1800" b="1" dirty="0" smtClean="0">
                <a:solidFill>
                  <a:srgbClr val="00008A"/>
                </a:solidFill>
                <a:cs typeface="Arial" pitchFamily="34" charset="0"/>
              </a:rPr>
              <a:t>Scandinavia, </a:t>
            </a:r>
            <a:r>
              <a:rPr lang="en-GB" sz="1800" b="1" dirty="0">
                <a:solidFill>
                  <a:srgbClr val="00008A"/>
                </a:solidFill>
                <a:cs typeface="Arial" pitchFamily="34" charset="0"/>
              </a:rPr>
              <a:t>and Asia </a:t>
            </a:r>
            <a:endParaRPr lang="en-US" sz="1800" b="1" dirty="0">
              <a:solidFill>
                <a:srgbClr val="00008A"/>
              </a:solidFill>
              <a:cs typeface="Arial" pitchFamily="34" charset="0"/>
            </a:endParaRP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GB" sz="1800" dirty="0">
                <a:solidFill>
                  <a:schemeClr val="accent6"/>
                </a:solidFill>
                <a:cs typeface="Arial" pitchFamily="34" charset="0"/>
              </a:rPr>
              <a:t> Headquartered in Germany (</a:t>
            </a:r>
            <a:r>
              <a:rPr lang="en-GB" sz="1800" dirty="0" err="1">
                <a:solidFill>
                  <a:schemeClr val="accent6"/>
                </a:solidFill>
                <a:cs typeface="Arial" pitchFamily="34" charset="0"/>
              </a:rPr>
              <a:t>Ahrensburg</a:t>
            </a:r>
            <a:r>
              <a:rPr lang="en-GB" sz="1800" dirty="0">
                <a:solidFill>
                  <a:schemeClr val="accent6"/>
                </a:solidFill>
                <a:cs typeface="Arial" pitchFamily="34" charset="0"/>
              </a:rPr>
              <a:t>) since </a:t>
            </a:r>
            <a:r>
              <a:rPr lang="en-GB" sz="1800" dirty="0" smtClean="0">
                <a:solidFill>
                  <a:schemeClr val="accent6"/>
                </a:solidFill>
                <a:cs typeface="Arial" pitchFamily="34" charset="0"/>
              </a:rPr>
              <a:t>1994</a:t>
            </a:r>
            <a:endParaRPr lang="en-GB" sz="1800" dirty="0">
              <a:solidFill>
                <a:schemeClr val="accent6"/>
              </a:solidFill>
              <a:cs typeface="Arial" pitchFamily="34" charset="0"/>
            </a:endParaRP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GB" sz="1800" dirty="0">
                <a:solidFill>
                  <a:schemeClr val="accent6"/>
                </a:solidFill>
                <a:cs typeface="Arial" pitchFamily="34" charset="0"/>
              </a:rPr>
              <a:t> European operations, strategy &amp; execution</a:t>
            </a:r>
          </a:p>
          <a:p>
            <a:pPr marL="406400" lvl="1" eaLnBrk="1" hangingPunct="1">
              <a:lnSpc>
                <a:spcPct val="150000"/>
              </a:lnSpc>
              <a:spcAft>
                <a:spcPts val="600"/>
              </a:spcAft>
              <a:buClr>
                <a:srgbClr val="0E86C1"/>
              </a:buClr>
              <a:buFont typeface="Arial" charset="0"/>
              <a:buChar char="–"/>
              <a:defRPr/>
            </a:pPr>
            <a:r>
              <a:rPr lang="en-GB" sz="1800" dirty="0">
                <a:solidFill>
                  <a:schemeClr val="accent6"/>
                </a:solidFill>
                <a:cs typeface="Arial" pitchFamily="34" charset="0"/>
              </a:rPr>
              <a:t> Partner driven strategy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selection of Customers</a:t>
            </a:r>
            <a:endParaRPr lang="en-GB" smtClean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09588" y="4311650"/>
            <a:ext cx="3470275" cy="2487613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571500" y="4291013"/>
            <a:ext cx="3173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6699"/>
                </a:solidFill>
                <a:latin typeface="Arial Black" pitchFamily="34" charset="0"/>
              </a:rPr>
              <a:t>Energy</a:t>
            </a:r>
          </a:p>
        </p:txBody>
      </p:sp>
      <p:pic>
        <p:nvPicPr>
          <p:cNvPr id="4101" name="Picture 8" descr="http://tbn0.google.com/images?q=tbn:mE2lIFXSSYMgPM:http://www.connex.info/ImageVault/Images/id_4058/scope_1/webSafe_1/ImageVaultHandler.aspx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03275" y="4643438"/>
            <a:ext cx="1228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DONG-Energy-LOGO-240406%2520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7288" y="4557713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5715000"/>
            <a:ext cx="1498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Saar Ferngas"/>
          <p:cNvPicPr>
            <a:picLocks noChangeAspect="1" noChangeArrowheads="1"/>
          </p:cNvPicPr>
          <p:nvPr/>
        </p:nvPicPr>
        <p:blipFill>
          <a:blip r:embed="rId6" cstate="print"/>
          <a:srcRect t="23077" b="42307"/>
          <a:stretch>
            <a:fillRect/>
          </a:stretch>
        </p:blipFill>
        <p:spPr bwMode="auto">
          <a:xfrm>
            <a:off x="714375" y="6310313"/>
            <a:ext cx="1857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http://upload.wikimedia.org/wikipedia/de/thumb/9/9e/Logo_GazDeFrance.svg/220px-Logo_GazDeFrance.svg.png">
            <a:hlinkClick r:id="rId7" tooltip="Logo GazDeFrance.svg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413" y="5286375"/>
            <a:ext cx="17653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0" y="5715000"/>
            <a:ext cx="10302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9588" y="2214563"/>
            <a:ext cx="4491037" cy="198120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Rectangle 3"/>
          <p:cNvSpPr>
            <a:spLocks noChangeArrowheads="1"/>
          </p:cNvSpPr>
          <p:nvPr/>
        </p:nvSpPr>
        <p:spPr bwMode="auto">
          <a:xfrm>
            <a:off x="544513" y="2246313"/>
            <a:ext cx="2028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99"/>
                </a:solidFill>
                <a:latin typeface="Arial Black" pitchFamily="34" charset="0"/>
              </a:rPr>
              <a:t>Food &amp; Drink Industry</a:t>
            </a:r>
          </a:p>
        </p:txBody>
      </p:sp>
      <p:pic>
        <p:nvPicPr>
          <p:cNvPr id="4109" name="Picture 3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44813" y="3838575"/>
            <a:ext cx="9286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6" descr="Dr. Oetk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3038" y="2379663"/>
            <a:ext cx="898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6" descr="http://www.ausbildung-ernaehrungsindustrie.de/company/image3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0913" y="3071813"/>
            <a:ext cx="10302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6" descr="Kamp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71625" y="3654425"/>
            <a:ext cx="10715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4" descr="http://www.dmsgroup.de/content/wmd/wmd000501/schwartau_web-2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06675" y="3298825"/>
            <a:ext cx="733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" descr="ZENTI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9863" y="3714750"/>
            <a:ext cx="9779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49" descr="Berentzen_logo_gruppe_neu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7163" y="2862263"/>
            <a:ext cx="11795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4071938" y="4311650"/>
            <a:ext cx="4500562" cy="2487613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4117" name="Rectangle 44"/>
          <p:cNvSpPr>
            <a:spLocks noChangeArrowheads="1"/>
          </p:cNvSpPr>
          <p:nvPr/>
        </p:nvSpPr>
        <p:spPr bwMode="auto">
          <a:xfrm>
            <a:off x="4214813" y="4291013"/>
            <a:ext cx="2541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6699"/>
                </a:solidFill>
                <a:latin typeface="Arial Black" pitchFamily="34" charset="0"/>
              </a:rPr>
              <a:t>Manufacturing</a:t>
            </a:r>
          </a:p>
        </p:txBody>
      </p:sp>
      <p:pic>
        <p:nvPicPr>
          <p:cNvPr id="4118" name="Picture 3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49738" y="4643438"/>
            <a:ext cx="13636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3" descr="http://tbn0.google.com/images?q=tbn:QrTNKhM8BOmZSM:http://www.mercurio-press.net/files/firma/2012-ball_logo.gif"/>
          <p:cNvPicPr>
            <a:picLocks noChangeAspect="1" noChangeArrowheads="1"/>
          </p:cNvPicPr>
          <p:nvPr/>
        </p:nvPicPr>
        <p:blipFill>
          <a:blip r:embed="rId19" r:link="rId20" cstate="print"/>
          <a:srcRect/>
          <a:stretch>
            <a:fillRect/>
          </a:stretch>
        </p:blipFill>
        <p:spPr bwMode="auto">
          <a:xfrm>
            <a:off x="5786438" y="5586413"/>
            <a:ext cx="10588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7" descr="mont blanc_logo_text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14813" y="5881688"/>
            <a:ext cx="76041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8" descr="Eibach Federn Logo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56200" y="6310313"/>
            <a:ext cx="995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" descr="http://www.fpksa.com/pub/imag/log_aksys.gif"/>
          <p:cNvPicPr>
            <a:picLocks noChangeAspect="1" noChangeArrowheads="1"/>
          </p:cNvPicPr>
          <p:nvPr/>
        </p:nvPicPr>
        <p:blipFill>
          <a:blip r:embed="rId24" cstate="print"/>
          <a:srcRect l="14085" t="27135" r="19016" b="27135"/>
          <a:stretch>
            <a:fillRect/>
          </a:stretch>
        </p:blipFill>
        <p:spPr bwMode="auto">
          <a:xfrm>
            <a:off x="6664325" y="6310313"/>
            <a:ext cx="741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5" descr="Dorma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89825" y="4371975"/>
            <a:ext cx="7667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45" descr="cws_top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50125" y="5491163"/>
            <a:ext cx="9366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5143500" y="2214563"/>
            <a:ext cx="3429000" cy="1985962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4126" name="Rectangle 36"/>
          <p:cNvSpPr>
            <a:spLocks noChangeArrowheads="1"/>
          </p:cNvSpPr>
          <p:nvPr/>
        </p:nvSpPr>
        <p:spPr bwMode="auto">
          <a:xfrm>
            <a:off x="5113338" y="2214563"/>
            <a:ext cx="3173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6699"/>
                </a:solidFill>
                <a:latin typeface="Arial Black" pitchFamily="34" charset="0"/>
              </a:rPr>
              <a:t>Financial Services</a:t>
            </a:r>
          </a:p>
        </p:txBody>
      </p:sp>
      <p:pic>
        <p:nvPicPr>
          <p:cNvPr id="4127" name="Picture 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29238" y="2489200"/>
            <a:ext cx="11001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" descr="ARAG - macht stark">
            <a:hlinkClick r:id="rId28" tooltip="Zur ARAG.de Startseite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837363" y="3633788"/>
            <a:ext cx="6524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2" descr="C:\Users\@ work\Desktop\DEMO\logo.gi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748463" y="2286000"/>
            <a:ext cx="13954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8" descr="Logo: Sal. Oppenheim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386388" y="3032125"/>
            <a:ext cx="1257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2" descr="http://www.wuestenrot.de/images/layout/logo_bsw_head.gif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164388" y="3059113"/>
            <a:ext cx="1122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6" descr="WestLB Portal Logo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357813" y="3286125"/>
            <a:ext cx="13192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 descr="hm_logo_178x71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232400" y="3714750"/>
            <a:ext cx="9191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http://www.avebe.nl/Portals/2/AVEBELOGO60x68.pn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979863" y="2325688"/>
            <a:ext cx="7127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16" descr="http://www.meetjesland.be/voeding/Logo%27s/LogoLotusBakeries.gif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71500" y="3040063"/>
            <a:ext cx="7747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http://www.kenningtonflooring.co.uk/img/domo_logo.jpg"/>
          <p:cNvPicPr>
            <a:picLocks noChangeAspect="1" noChangeArrowheads="1"/>
          </p:cNvPicPr>
          <p:nvPr/>
        </p:nvPicPr>
        <p:blipFill>
          <a:blip r:embed="rId39" cstate="print"/>
          <a:srcRect l="20364" t="18114" r="21303" b="22102"/>
          <a:stretch>
            <a:fillRect/>
          </a:stretch>
        </p:blipFill>
        <p:spPr bwMode="auto">
          <a:xfrm>
            <a:off x="7350125" y="5881688"/>
            <a:ext cx="1062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4" descr="Logo VPK Packaging Group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945188" y="4810125"/>
            <a:ext cx="13985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2" descr="http://www.supremeflooring.co.uk/images/aw_logo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214813" y="5454650"/>
            <a:ext cx="13573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selection of Customers</a:t>
            </a:r>
            <a:endParaRPr lang="en-GB" smtClean="0"/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5143500" y="4311650"/>
            <a:ext cx="3357563" cy="2487613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4"/>
          <p:cNvSpPr>
            <a:spLocks noChangeArrowheads="1"/>
          </p:cNvSpPr>
          <p:nvPr/>
        </p:nvSpPr>
        <p:spPr bwMode="auto">
          <a:xfrm>
            <a:off x="5143500" y="4291013"/>
            <a:ext cx="2541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6699"/>
                </a:solidFill>
                <a:latin typeface="Arial Black" pitchFamily="34" charset="0"/>
              </a:rPr>
              <a:t>Transport</a:t>
            </a:r>
          </a:p>
        </p:txBody>
      </p:sp>
      <p:pic>
        <p:nvPicPr>
          <p:cNvPr id="5125" name="Picture 3" descr="H:\Vertrieb\Marketing_Presse\Bildarchiv\Logos\Kunden_Partner\berliner Flug Kopie.png"/>
          <p:cNvPicPr>
            <a:picLocks noChangeAspect="1" noChangeArrowheads="1"/>
          </p:cNvPicPr>
          <p:nvPr/>
        </p:nvPicPr>
        <p:blipFill>
          <a:blip r:embed="rId3" cstate="print"/>
          <a:srcRect b="33159"/>
          <a:stretch>
            <a:fillRect/>
          </a:stretch>
        </p:blipFill>
        <p:spPr bwMode="auto">
          <a:xfrm>
            <a:off x="5927725" y="4572000"/>
            <a:ext cx="11715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2" descr="http://www.vlaamsereizigersbond.be/images/STIB%20MIVB%20couleur.gif"/>
          <p:cNvPicPr>
            <a:picLocks noChangeAspect="1" noChangeArrowheads="1"/>
          </p:cNvPicPr>
          <p:nvPr/>
        </p:nvPicPr>
        <p:blipFill>
          <a:blip r:embed="rId4" cstate="print"/>
          <a:srcRect l="12132" t="9824" r="2232" b="7310"/>
          <a:stretch>
            <a:fillRect/>
          </a:stretch>
        </p:blipFill>
        <p:spPr bwMode="auto">
          <a:xfrm>
            <a:off x="7185025" y="4567238"/>
            <a:ext cx="10128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5072063" y="2247900"/>
            <a:ext cx="3429000" cy="1985963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5041900" y="2214563"/>
            <a:ext cx="3173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6699"/>
                </a:solidFill>
                <a:latin typeface="Arial Black" pitchFamily="34" charset="0"/>
              </a:rPr>
              <a:t>Retail</a:t>
            </a:r>
          </a:p>
        </p:txBody>
      </p:sp>
      <p:pic>
        <p:nvPicPr>
          <p:cNvPr id="5158" name="Picture 6" descr="techdat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2522538"/>
            <a:ext cx="142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Picture 2" descr="http://www.beste-werkgevers.nl/uploads/bedrijven/logos/beterbed_b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2357438"/>
            <a:ext cx="78581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6" descr="http://www.designtagebuch.de/wp-content/uploads/2009/06/edel-music-logo.gif"/>
          <p:cNvPicPr>
            <a:picLocks noChangeAspect="1" noChangeArrowheads="1"/>
          </p:cNvPicPr>
          <p:nvPr/>
        </p:nvPicPr>
        <p:blipFill>
          <a:blip r:embed="rId8" cstate="print"/>
          <a:srcRect l="58652" r="6250" b="17429"/>
          <a:stretch>
            <a:fillRect/>
          </a:stretch>
        </p:blipFill>
        <p:spPr bwMode="auto">
          <a:xfrm>
            <a:off x="5341938" y="2949575"/>
            <a:ext cx="83661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2857500"/>
            <a:ext cx="1160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9225" y="3730625"/>
            <a:ext cx="13954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0825" y="5683250"/>
            <a:ext cx="12112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09588" y="4311650"/>
            <a:ext cx="4562475" cy="2487613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5136" name="Picture 8" descr="http://anpeb.cyberwork.be/files/images/logos/H%20vin%C3%A7ott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50" y="4429125"/>
            <a:ext cx="714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6" descr="logo-eppendor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" y="4786313"/>
            <a:ext cx="1341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5" descr="AlzChem Gmb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025" y="5178425"/>
            <a:ext cx="1346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44"/>
          <p:cNvSpPr>
            <a:spLocks noChangeArrowheads="1"/>
          </p:cNvSpPr>
          <p:nvPr/>
        </p:nvSpPr>
        <p:spPr bwMode="auto">
          <a:xfrm>
            <a:off x="571500" y="4357688"/>
            <a:ext cx="2541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6699"/>
                </a:solidFill>
                <a:latin typeface="Arial Black" pitchFamily="34" charset="0"/>
              </a:rPr>
              <a:t>Industrial</a:t>
            </a:r>
          </a:p>
        </p:txBody>
      </p:sp>
      <p:pic>
        <p:nvPicPr>
          <p:cNvPr id="5140" name="Picture 5" descr="jungheinrich"/>
          <p:cNvPicPr>
            <a:picLocks noChangeAspect="1" noChangeArrowheads="1"/>
          </p:cNvPicPr>
          <p:nvPr/>
        </p:nvPicPr>
        <p:blipFill>
          <a:blip r:embed="rId15" cstate="print"/>
          <a:srcRect t="18678" b="18677"/>
          <a:stretch>
            <a:fillRect/>
          </a:stretch>
        </p:blipFill>
        <p:spPr bwMode="auto">
          <a:xfrm>
            <a:off x="1571625" y="4357688"/>
            <a:ext cx="18176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6" descr="holci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54250" y="4857750"/>
            <a:ext cx="11747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6" descr="Cat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850" y="5775325"/>
            <a:ext cx="207486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92475" y="4437063"/>
            <a:ext cx="9048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1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44913" y="6221413"/>
            <a:ext cx="9318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47" descr="rothe erde_200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14425" y="6221413"/>
            <a:ext cx="24574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42" descr="Hjem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41725" y="5500688"/>
            <a:ext cx="11112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59513" y="5988050"/>
            <a:ext cx="19383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9588" y="2252663"/>
            <a:ext cx="4491037" cy="198120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5149" name="Rectangle 3"/>
          <p:cNvSpPr>
            <a:spLocks noChangeArrowheads="1"/>
          </p:cNvSpPr>
          <p:nvPr/>
        </p:nvSpPr>
        <p:spPr bwMode="auto">
          <a:xfrm>
            <a:off x="544513" y="2246313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99"/>
                </a:solidFill>
                <a:latin typeface="Arial Black" pitchFamily="34" charset="0"/>
              </a:rPr>
              <a:t>Public</a:t>
            </a:r>
          </a:p>
        </p:txBody>
      </p:sp>
      <p:pic>
        <p:nvPicPr>
          <p:cNvPr id="2" name="Picture 5" descr="alsterdorf-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7225" y="2786063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0" descr="http://www.specointroductie.nl/site/uploads/images/uvt_logo.gi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08113" y="2392363"/>
            <a:ext cx="131921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21113" y="2420938"/>
            <a:ext cx="93186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2" descr="C:\Users\@ work\Desktop\DEMO\index.ti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31850" y="3606800"/>
            <a:ext cx="835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054225" y="3730625"/>
            <a:ext cx="673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4" descr="C:\Users\@ work\Desktop\DEMO\kopfleiste__0101__DataportG,property=source.gif"/>
          <p:cNvPicPr>
            <a:picLocks noChangeAspect="1" noChangeArrowheads="1"/>
          </p:cNvPicPr>
          <p:nvPr/>
        </p:nvPicPr>
        <p:blipFill>
          <a:blip r:embed="rId28" cstate="print"/>
          <a:srcRect t="25346" b="12962"/>
          <a:stretch>
            <a:fillRect/>
          </a:stretch>
        </p:blipFill>
        <p:spPr bwMode="auto">
          <a:xfrm>
            <a:off x="2395538" y="2392363"/>
            <a:ext cx="6635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2" descr="logoHome"/>
          <p:cNvPicPr>
            <a:picLocks noChangeAspect="1" noChangeArrowheads="1"/>
          </p:cNvPicPr>
          <p:nvPr/>
        </p:nvPicPr>
        <p:blipFill>
          <a:blip r:embed="rId29" cstate="print"/>
          <a:srcRect l="20627" t="752" r="56232" b="752"/>
          <a:stretch>
            <a:fillRect/>
          </a:stretch>
        </p:blipFill>
        <p:spPr bwMode="auto">
          <a:xfrm>
            <a:off x="3446463" y="3509963"/>
            <a:ext cx="8397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514600" y="3379788"/>
            <a:ext cx="10890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727325" y="3043238"/>
            <a:ext cx="7699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vereinigte_sw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155950" y="2341563"/>
            <a:ext cx="971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http://hotline.ccsinsight.com/_images-article/carrefour_553-553.jpg"/>
          <p:cNvPicPr>
            <a:picLocks noChangeAspect="1" noChangeArrowheads="1"/>
          </p:cNvPicPr>
          <p:nvPr/>
        </p:nvPicPr>
        <p:blipFill>
          <a:blip r:embed="rId33" cstate="print"/>
          <a:srcRect l="14609" t="9741" r="16005" b="12337"/>
          <a:stretch>
            <a:fillRect/>
          </a:stretch>
        </p:blipFill>
        <p:spPr bwMode="auto">
          <a:xfrm>
            <a:off x="7059613" y="3317875"/>
            <a:ext cx="113823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5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5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5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5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553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714348" y="2500306"/>
            <a:ext cx="7715304" cy="4071966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de-DE" kern="1200" dirty="0" smtClean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WMD &amp; I.R.I.S. Docutec = long-term, strategic partnership</a:t>
            </a:r>
          </a:p>
          <a:p>
            <a:pPr eaLnBrk="1" fontAlgn="auto" hangingPunct="1">
              <a:spcAft>
                <a:spcPts val="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de-DE" kern="1200" dirty="0" smtClean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Joint focus on Enterprise Purchase To Pay solutions for over a 16 years</a:t>
            </a:r>
          </a:p>
          <a:p>
            <a:pPr eaLnBrk="1" fontAlgn="auto" hangingPunct="1">
              <a:spcAft>
                <a:spcPts val="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de-DE" kern="1200" dirty="0" smtClean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Full &amp; seamless integration between WMD &amp; I.R.I.S. Docutec solutions</a:t>
            </a:r>
          </a:p>
          <a:p>
            <a:pPr eaLnBrk="1" fontAlgn="auto" hangingPunct="1">
              <a:spcAft>
                <a:spcPts val="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de-DE" kern="1200" dirty="0" smtClean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Over 100 </a:t>
            </a:r>
            <a:r>
              <a:rPr lang="de-DE" kern="1200" dirty="0" err="1" smtClean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joint</a:t>
            </a:r>
            <a:r>
              <a:rPr lang="de-DE" kern="1200" dirty="0" smtClean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 customer implementations</a:t>
            </a:r>
          </a:p>
        </p:txBody>
      </p:sp>
      <p:pic>
        <p:nvPicPr>
          <p:cNvPr id="6" name="Picture 46" descr="http://www.wmd.de/content/wmd/wmd000750/IRIS_150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649923"/>
            <a:ext cx="174783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5" y="1431925"/>
            <a:ext cx="8435975" cy="792163"/>
          </a:xfrm>
        </p:spPr>
        <p:txBody>
          <a:bodyPr/>
          <a:lstStyle/>
          <a:p>
            <a:pPr eaLnBrk="1" hangingPunct="1"/>
            <a:r>
              <a:rPr lang="en-GB" dirty="0" smtClean="0"/>
              <a:t>WMD &amp; I.R.I.S. Partnership</a:t>
            </a:r>
          </a:p>
        </p:txBody>
      </p:sp>
      <p:pic>
        <p:nvPicPr>
          <p:cNvPr id="34818" name="Picture 2" descr="http://www.docutec.de/fileadmin/sites/docutec_de/Logos/Produktlogos/Logo_Docut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3685" y="5429264"/>
            <a:ext cx="3181323" cy="13636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Wilcox\Desktop\audio\andrew\07.wav"/>
  <p:tag name="AUDIO_ID" val="272"/>
  <p:tag name="ELAPSEDTIME" val="3.422"/>
  <p:tag name="ARTICULATE_SLIDE_PAUSE" val="0"/>
  <p:tag name="ARTICULATE_NAV_LEVEL" val="1"/>
  <p:tag name="ARTICULATE_SLIDE_PRESENTER" val="Andrew Pery"/>
  <p:tag name="ARTICULATE_SLIDE_PRESENTER_GUID" val="69E7356666C2"/>
  <p:tag name="ARTICULATE_PLAYLIST_ID" val="-1"/>
</p:tagLst>
</file>

<file path=ppt/theme/theme1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Pages>8</Pages>
  <Words>1733</Words>
  <Application>Microsoft Office PowerPoint</Application>
  <PresentationFormat>On-screen Show (4:3)</PresentationFormat>
  <Paragraphs>430</Paragraphs>
  <Slides>54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1_Benutzerdefiniertes Design</vt:lpstr>
      <vt:lpstr>Visio</vt:lpstr>
      <vt:lpstr>Slide 1</vt:lpstr>
      <vt:lpstr>Enterprise Purchase to Pay Solution</vt:lpstr>
      <vt:lpstr>Agenda</vt:lpstr>
      <vt:lpstr>Agenda</vt:lpstr>
      <vt:lpstr>WMD, The Company</vt:lpstr>
      <vt:lpstr>WMD, The Company</vt:lpstr>
      <vt:lpstr>A selection of Customers</vt:lpstr>
      <vt:lpstr>A selection of Customers</vt:lpstr>
      <vt:lpstr>WMD &amp; I.R.I.S. Partnership</vt:lpstr>
      <vt:lpstr>Agenda</vt:lpstr>
      <vt:lpstr>Slide 11</vt:lpstr>
      <vt:lpstr>Slide 12</vt:lpstr>
      <vt:lpstr>Slide 13</vt:lpstr>
      <vt:lpstr>Agenda</vt:lpstr>
      <vt:lpstr>xFlow: a generic workflow solution</vt:lpstr>
      <vt:lpstr>Slide 16</vt:lpstr>
      <vt:lpstr>Slide 17</vt:lpstr>
      <vt:lpstr>Agenda</vt:lpstr>
      <vt:lpstr>Slide 19</vt:lpstr>
      <vt:lpstr>Benefits of automating the AP process: a known fact</vt:lpstr>
      <vt:lpstr>WMD Enterprise Invoice-to-Pay Solution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Agenda</vt:lpstr>
      <vt:lpstr>xFlow Suite Value Add</vt:lpstr>
      <vt:lpstr>xFlow Suite Value Add</vt:lpstr>
      <vt:lpstr>Business benefits</vt:lpstr>
      <vt:lpstr>Slide 46</vt:lpstr>
      <vt:lpstr>Agenda</vt:lpstr>
      <vt:lpstr>Slide 48</vt:lpstr>
      <vt:lpstr>Slide 49</vt:lpstr>
      <vt:lpstr>Slide 50</vt:lpstr>
      <vt:lpstr>Slide 51</vt:lpstr>
      <vt:lpstr>Slide 52</vt:lpstr>
      <vt:lpstr>Slide 53</vt:lpstr>
      <vt:lpstr>Thank you  for your Attention! </vt:lpstr>
    </vt:vector>
  </TitlesOfParts>
  <Company>wmd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subject/>
  <dc:creator/>
  <cp:keywords/>
  <dc:description/>
  <cp:lastModifiedBy>Carl Ellmer</cp:lastModifiedBy>
  <cp:revision>559</cp:revision>
  <cp:lastPrinted>1998-06-09T08:04:54Z</cp:lastPrinted>
  <dcterms:created xsi:type="dcterms:W3CDTF">1999-05-07T16:48:25Z</dcterms:created>
  <dcterms:modified xsi:type="dcterms:W3CDTF">2010-02-04T10:44:45Z</dcterms:modified>
</cp:coreProperties>
</file>